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B1_E4CA92D0.xml" ContentType="application/vnd.ms-powerpoint.comments+xml"/>
  <Override PartName="/ppt/comments/modernComment_1D2_B7F4ED78.xml" ContentType="application/vnd.ms-powerpoint.comments+xml"/>
  <Override PartName="/ppt/comments/modernComment_1DA_EBBFE9BB.xml" ContentType="application/vnd.ms-powerpoint.comments+xml"/>
  <Override PartName="/ppt/comments/modernComment_1DE_6658AA34.xml" ContentType="application/vnd.ms-powerpoint.comments+xml"/>
  <Override PartName="/ppt/notesSlides/notesSlide2.xml" ContentType="application/vnd.openxmlformats-officedocument.presentationml.notesSlide+xml"/>
  <Override PartName="/ppt/comments/modernComment_1DF_B27F916E.xml" ContentType="application/vnd.ms-powerpoint.comments+xml"/>
  <Override PartName="/ppt/comments/modernComment_1E0_3B5A551.xml" ContentType="application/vnd.ms-powerpoint.comments+xml"/>
  <Override PartName="/ppt/comments/modernComment_1FC_E82EF26D.xml" ContentType="application/vnd.ms-powerpoint.comments+xml"/>
  <Override PartName="/ppt/notesSlides/notesSlide3.xml" ContentType="application/vnd.openxmlformats-officedocument.presentationml.notesSlide+xml"/>
  <Override PartName="/ppt/comments/modernComment_1EC_6E439E82.xml" ContentType="application/vnd.ms-powerpoint.comments+xml"/>
  <Override PartName="/ppt/notesSlides/notesSlide4.xml" ContentType="application/vnd.openxmlformats-officedocument.presentationml.notesSlide+xml"/>
  <Override PartName="/ppt/comments/modernComment_1F7_758CB0A6.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22A_92634B85.xml" ContentType="application/vnd.ms-powerpoint.comments+xml"/>
  <Override PartName="/ppt/comments/modernComment_206_7889E31C.xml" ContentType="application/vnd.ms-powerpoint.comments+xml"/>
  <Override PartName="/ppt/comments/modernComment_232_9C64A3A3.xml" ContentType="application/vnd.ms-powerpoint.comments+xml"/>
  <Override PartName="/ppt/notesSlides/notesSlide8.xml" ContentType="application/vnd.openxmlformats-officedocument.presentationml.notesSlide+xml"/>
  <Override PartName="/ppt/comments/modernComment_238_44A8DCD3.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9"/>
  </p:notesMasterIdLst>
  <p:sldIdLst>
    <p:sldId id="256" r:id="rId2"/>
    <p:sldId id="418" r:id="rId3"/>
    <p:sldId id="442" r:id="rId4"/>
    <p:sldId id="446" r:id="rId5"/>
    <p:sldId id="447" r:id="rId6"/>
    <p:sldId id="445" r:id="rId7"/>
    <p:sldId id="433" r:id="rId8"/>
    <p:sldId id="436" r:id="rId9"/>
    <p:sldId id="444" r:id="rId10"/>
    <p:sldId id="552" r:id="rId11"/>
    <p:sldId id="448" r:id="rId12"/>
    <p:sldId id="551" r:id="rId13"/>
    <p:sldId id="451" r:id="rId14"/>
    <p:sldId id="452" r:id="rId15"/>
    <p:sldId id="470" r:id="rId16"/>
    <p:sldId id="453" r:id="rId17"/>
    <p:sldId id="454" r:id="rId18"/>
    <p:sldId id="449" r:id="rId19"/>
    <p:sldId id="455" r:id="rId20"/>
    <p:sldId id="456" r:id="rId21"/>
    <p:sldId id="458" r:id="rId22"/>
    <p:sldId id="459" r:id="rId23"/>
    <p:sldId id="460" r:id="rId24"/>
    <p:sldId id="462" r:id="rId25"/>
    <p:sldId id="463" r:id="rId26"/>
    <p:sldId id="465" r:id="rId27"/>
    <p:sldId id="514" r:id="rId28"/>
    <p:sldId id="466" r:id="rId29"/>
    <p:sldId id="486" r:id="rId30"/>
    <p:sldId id="487" r:id="rId31"/>
    <p:sldId id="474" r:id="rId32"/>
    <p:sldId id="475" r:id="rId33"/>
    <p:sldId id="477" r:id="rId34"/>
    <p:sldId id="530" r:id="rId35"/>
    <p:sldId id="478" r:id="rId36"/>
    <p:sldId id="481" r:id="rId37"/>
    <p:sldId id="479" r:id="rId38"/>
    <p:sldId id="483" r:id="rId39"/>
    <p:sldId id="480" r:id="rId40"/>
    <p:sldId id="485" r:id="rId41"/>
    <p:sldId id="494" r:id="rId42"/>
    <p:sldId id="493" r:id="rId43"/>
    <p:sldId id="488" r:id="rId44"/>
    <p:sldId id="509" r:id="rId45"/>
    <p:sldId id="490" r:id="rId46"/>
    <p:sldId id="495" r:id="rId47"/>
    <p:sldId id="497" r:id="rId48"/>
    <p:sldId id="508" r:id="rId49"/>
    <p:sldId id="499" r:id="rId50"/>
    <p:sldId id="492" r:id="rId51"/>
    <p:sldId id="501" r:id="rId52"/>
    <p:sldId id="576" r:id="rId53"/>
    <p:sldId id="507" r:id="rId54"/>
    <p:sldId id="503" r:id="rId55"/>
    <p:sldId id="504" r:id="rId56"/>
    <p:sldId id="505" r:id="rId57"/>
    <p:sldId id="506" r:id="rId58"/>
    <p:sldId id="585" r:id="rId59"/>
    <p:sldId id="584" r:id="rId60"/>
    <p:sldId id="512" r:id="rId61"/>
    <p:sldId id="513" r:id="rId62"/>
    <p:sldId id="516" r:id="rId63"/>
    <p:sldId id="582" r:id="rId64"/>
    <p:sldId id="536" r:id="rId65"/>
    <p:sldId id="529" r:id="rId66"/>
    <p:sldId id="532" r:id="rId67"/>
    <p:sldId id="533" r:id="rId68"/>
    <p:sldId id="534" r:id="rId69"/>
    <p:sldId id="535" r:id="rId70"/>
    <p:sldId id="581" r:id="rId71"/>
    <p:sldId id="537" r:id="rId72"/>
    <p:sldId id="276" r:id="rId73"/>
    <p:sldId id="539" r:id="rId74"/>
    <p:sldId id="538" r:id="rId75"/>
    <p:sldId id="545" r:id="rId76"/>
    <p:sldId id="547" r:id="rId77"/>
    <p:sldId id="572" r:id="rId78"/>
    <p:sldId id="574" r:id="rId79"/>
    <p:sldId id="580" r:id="rId80"/>
    <p:sldId id="578" r:id="rId81"/>
    <p:sldId id="575" r:id="rId82"/>
    <p:sldId id="526" r:id="rId83"/>
    <p:sldId id="554" r:id="rId84"/>
    <p:sldId id="518" r:id="rId85"/>
    <p:sldId id="519" r:id="rId86"/>
    <p:sldId id="558" r:id="rId87"/>
    <p:sldId id="560" r:id="rId88"/>
    <p:sldId id="521" r:id="rId89"/>
    <p:sldId id="561" r:id="rId90"/>
    <p:sldId id="562" r:id="rId91"/>
    <p:sldId id="564" r:id="rId92"/>
    <p:sldId id="565" r:id="rId93"/>
    <p:sldId id="566" r:id="rId94"/>
    <p:sldId id="568" r:id="rId95"/>
    <p:sldId id="569" r:id="rId96"/>
    <p:sldId id="553" r:id="rId97"/>
    <p:sldId id="525" r:id="rId98"/>
    <p:sldId id="520" r:id="rId99"/>
    <p:sldId id="522" r:id="rId100"/>
    <p:sldId id="523" r:id="rId101"/>
    <p:sldId id="524" r:id="rId102"/>
    <p:sldId id="260" r:id="rId103"/>
    <p:sldId id="258" r:id="rId104"/>
    <p:sldId id="401" r:id="rId105"/>
    <p:sldId id="461" r:id="rId106"/>
    <p:sldId id="544" r:id="rId107"/>
    <p:sldId id="543"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C03FAA-6D74-2C7A-DA60-6359A648D28A}" name="Hiroto Kuwabara" initials="HK" userId="S::hkuwaba1@jh.edu::f73bedea-68eb-4b90-a7be-54b7a8091e2d" providerId="AD"/>
  <p188:author id="{46C71BE3-B97C-617B-C35A-629E8ADEA4AF}" name="Ayon Nandi" initials="AN" userId="Ayon Nand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7AD32"/>
    <a:srgbClr val="EF0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D86CEA-69FD-44C5-9924-738B99B68F6C}" v="40" dt="2022-05-10T14:51:46.5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15"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omments/modernComment_1B1_E4CA92D0.xml><?xml version="1.0" encoding="utf-8"?>
<p188:cmLst xmlns:a="http://schemas.openxmlformats.org/drawingml/2006/main" xmlns:r="http://schemas.openxmlformats.org/officeDocument/2006/relationships" xmlns:p188="http://schemas.microsoft.com/office/powerpoint/2018/8/main">
  <p188:cm id="{CD09C5EC-E28B-4AB1-9ABA-DB253BD6C596}" authorId="{46C71BE3-B97C-617B-C35A-629E8ADEA4AF}" created="2022-05-06T19:26:05.597">
    <ac:deMkLst xmlns:ac="http://schemas.microsoft.com/office/drawing/2013/main/command">
      <pc:docMk xmlns:pc="http://schemas.microsoft.com/office/powerpoint/2013/main/command"/>
      <pc:sldMk xmlns:pc="http://schemas.microsoft.com/office/powerpoint/2013/main/command" cId="3838481104" sldId="433"/>
      <ac:spMk id="3" creationId="{94167518-2483-45E0-BCA5-DBA97D319B54}"/>
    </ac:deMkLst>
    <p188:txBody>
      <a:bodyPr/>
      <a:lstStyle/>
      <a:p>
        <a:r>
          <a:rPr lang="en-US"/>
          <a:t>[@Hiroto Kuwabara] I read through and made some small edits to the manual pages up to this point (5/6/22)</a:t>
        </a:r>
      </a:p>
    </p188:txBody>
  </p188:cm>
</p188:cmLst>
</file>

<file path=ppt/comments/modernComment_1D2_B7F4ED78.xml><?xml version="1.0" encoding="utf-8"?>
<p188:cmLst xmlns:a="http://schemas.openxmlformats.org/drawingml/2006/main" xmlns:r="http://schemas.openxmlformats.org/officeDocument/2006/relationships" xmlns:p188="http://schemas.microsoft.com/office/powerpoint/2018/8/main">
  <p188:cm id="{B938CAA5-A6DD-4C71-988B-59736B11C131}" authorId="{EFC03FAA-6D74-2C7A-DA60-6359A648D28A}" created="2022-02-10T00:28:21.385">
    <ac:deMkLst xmlns:ac="http://schemas.microsoft.com/office/drawing/2013/main/command">
      <pc:docMk xmlns:pc="http://schemas.microsoft.com/office/powerpoint/2013/main/command"/>
      <pc:sldMk xmlns:pc="http://schemas.microsoft.com/office/powerpoint/2013/main/command" cId="3086282104" sldId="466"/>
      <ac:picMk id="8" creationId="{F3FC4759-12EE-4126-B435-FEE25CF589C7}"/>
    </ac:deMkLst>
    <p188:txBody>
      <a:bodyPr/>
      <a:lstStyle/>
      <a:p>
        <a:r>
          <a:rPr lang="en-US"/>
          <a:t>Add Junhua's and other bad examples</a:t>
        </a:r>
      </a:p>
    </p188:txBody>
  </p188:cm>
</p188:cmLst>
</file>

<file path=ppt/comments/modernComment_1DA_EBBFE9BB.xml><?xml version="1.0" encoding="utf-8"?>
<p188:cmLst xmlns:a="http://schemas.openxmlformats.org/drawingml/2006/main" xmlns:r="http://schemas.openxmlformats.org/officeDocument/2006/relationships" xmlns:p188="http://schemas.microsoft.com/office/powerpoint/2018/8/main">
  <p188:cm id="{675039AE-7938-4FE8-A831-FA2644609DBC}" authorId="{EFC03FAA-6D74-2C7A-DA60-6359A648D28A}" created="2022-02-11T20:49:12.231">
    <ac:txMkLst xmlns:ac="http://schemas.microsoft.com/office/drawing/2013/main/command">
      <pc:docMk xmlns:pc="http://schemas.microsoft.com/office/powerpoint/2013/main/command"/>
      <pc:sldMk xmlns:pc="http://schemas.microsoft.com/office/powerpoint/2013/main/command" cId="3955222971" sldId="474"/>
      <ac:spMk id="2" creationId="{AFEA24A7-08A1-4FB6-B1A4-32211CD2AFDB}"/>
      <ac:txMk cp="25" len="2">
        <ac:context len="28" hash="2087607896"/>
      </ac:txMk>
    </ac:txMkLst>
    <p188:pos x="6235137" y="188667"/>
    <p188:txBody>
      <a:bodyPr/>
      <a:lstStyle/>
      <a:p>
        <a:r>
          <a:rPr lang="en-US"/>
          <a:t>[@Junhua Mei] [@Ayon Nandi] I will add a slide how to correct in case of misalignment.</a:t>
        </a:r>
      </a:p>
    </p188:txBody>
  </p188:cm>
</p188:cmLst>
</file>

<file path=ppt/comments/modernComment_1DE_6658AA34.xml><?xml version="1.0" encoding="utf-8"?>
<p188:cmLst xmlns:a="http://schemas.openxmlformats.org/drawingml/2006/main" xmlns:r="http://schemas.openxmlformats.org/officeDocument/2006/relationships" xmlns:p188="http://schemas.microsoft.com/office/powerpoint/2018/8/main">
  <p188:cm id="{ACD7A4F9-84F3-4139-A42B-4108691D2E03}" authorId="{EFC03FAA-6D74-2C7A-DA60-6359A648D28A}" created="2022-02-10T13:07:00.450">
    <ac:txMkLst xmlns:ac="http://schemas.microsoft.com/office/drawing/2013/main/command">
      <pc:docMk xmlns:pc="http://schemas.microsoft.com/office/powerpoint/2013/main/command"/>
      <pc:sldMk xmlns:pc="http://schemas.microsoft.com/office/powerpoint/2013/main/command" cId="1717086772" sldId="478"/>
      <ac:spMk id="4" creationId="{0F1BACD5-D5D9-4B99-A14B-314D98C5B140}"/>
      <ac:txMk cp="532" len="8">
        <ac:context len="824" hash="2026297835"/>
      </ac:txMk>
    </ac:txMkLst>
    <p188:pos x="926698" y="2767059"/>
    <p188:txBody>
      <a:bodyPr/>
      <a:lstStyle/>
      <a:p>
        <a:r>
          <a:rPr lang="en-US"/>
          <a:t>[@Junhua Mei] This section was revised. Pls take a look at it</a:t>
        </a:r>
      </a:p>
    </p188:txBody>
  </p188:cm>
</p188:cmLst>
</file>

<file path=ppt/comments/modernComment_1DF_B27F916E.xml><?xml version="1.0" encoding="utf-8"?>
<p188:cmLst xmlns:a="http://schemas.openxmlformats.org/drawingml/2006/main" xmlns:r="http://schemas.openxmlformats.org/officeDocument/2006/relationships" xmlns:p188="http://schemas.microsoft.com/office/powerpoint/2018/8/main">
  <p188:cm id="{3BA5DD3D-6101-4ABB-94B3-F21CE2BE14C7}" authorId="{EFC03FAA-6D74-2C7A-DA60-6359A648D28A}" created="2022-02-10T00:29:55.525">
    <ac:deMkLst xmlns:ac="http://schemas.microsoft.com/office/drawing/2013/main/command">
      <pc:docMk xmlns:pc="http://schemas.microsoft.com/office/powerpoint/2013/main/command"/>
      <pc:sldMk xmlns:pc="http://schemas.microsoft.com/office/powerpoint/2013/main/command" cId="2994704750" sldId="479"/>
      <ac:picMk id="5" creationId="{ED9DE1BB-71E9-44DC-B473-29AD611FA494}"/>
    </ac:deMkLst>
    <p188:txBody>
      <a:bodyPr/>
      <a:lstStyle/>
      <a:p>
        <a:r>
          <a:rPr lang="en-US"/>
          <a:t>[@Junhua Mei] Set your options as in the bottom panel. Thanks.</a:t>
        </a:r>
      </a:p>
    </p188:txBody>
  </p188:cm>
  <p188:cm id="{44E046CE-9D3F-4024-AD43-EC1B500A1DDB}" authorId="{EFC03FAA-6D74-2C7A-DA60-6359A648D28A}" status="resolved" created="2022-02-10T00:31:10.307">
    <ac:txMkLst xmlns:ac="http://schemas.microsoft.com/office/drawing/2013/main/command">
      <pc:docMk xmlns:pc="http://schemas.microsoft.com/office/powerpoint/2013/main/command"/>
      <pc:sldMk xmlns:pc="http://schemas.microsoft.com/office/powerpoint/2013/main/command" cId="2994704750" sldId="479"/>
      <ac:spMk id="7" creationId="{B98689D9-7BBE-4F95-B5DF-ECD19379B9EF}"/>
      <ac:txMk cp="371" len="7">
        <ac:context len="868" hash="3123480153"/>
      </ac:txMk>
    </ac:txMkLst>
    <p188:pos x="938273" y="2419819"/>
    <p188:txBody>
      <a:bodyPr/>
      <a:lstStyle/>
      <a:p>
        <a:r>
          <a:rPr lang="en-US"/>
          <a:t>Fix it for NoSN</a:t>
        </a:r>
      </a:p>
    </p188:txBody>
  </p188:cm>
</p188:cmLst>
</file>

<file path=ppt/comments/modernComment_1E0_3B5A551.xml><?xml version="1.0" encoding="utf-8"?>
<p188:cmLst xmlns:a="http://schemas.openxmlformats.org/drawingml/2006/main" xmlns:r="http://schemas.openxmlformats.org/officeDocument/2006/relationships" xmlns:p188="http://schemas.microsoft.com/office/powerpoint/2018/8/main">
  <p188:cm id="{38F1A54A-A347-4270-BE76-F60D2B0E1985}" authorId="{EFC03FAA-6D74-2C7A-DA60-6359A648D28A}" status="resolved" created="2022-02-10T00:24:09.836">
    <ac:deMkLst xmlns:ac="http://schemas.microsoft.com/office/drawing/2013/main/command">
      <pc:docMk xmlns:pc="http://schemas.microsoft.com/office/powerpoint/2013/main/command"/>
      <pc:sldMk xmlns:pc="http://schemas.microsoft.com/office/powerpoint/2013/main/command" cId="62235985" sldId="480"/>
      <ac:picMk id="10" creationId="{B912EE5D-813E-4FBC-A86C-16341C824075}"/>
    </ac:deMkLst>
    <p188:txBody>
      <a:bodyPr/>
      <a:lstStyle/>
      <a:p>
        <a:r>
          <a:rPr lang="en-US"/>
          <a:t>need to check descriptions</a:t>
        </a:r>
      </a:p>
    </p188:txBody>
  </p188:cm>
  <p188:cm id="{24500757-8955-4311-919A-87B1893476C3}" authorId="{EFC03FAA-6D74-2C7A-DA60-6359A648D28A}" status="resolved" created="2022-02-10T00:26:58.495">
    <ac:deMkLst xmlns:ac="http://schemas.microsoft.com/office/drawing/2013/main/command">
      <pc:docMk xmlns:pc="http://schemas.microsoft.com/office/powerpoint/2013/main/command"/>
      <pc:sldMk xmlns:pc="http://schemas.microsoft.com/office/powerpoint/2013/main/command" cId="62235985" sldId="480"/>
      <ac:spMk id="4" creationId="{B6ED72BF-F3AA-4F76-8A75-3ED31892A405}"/>
    </ac:deMkLst>
    <p188:txBody>
      <a:bodyPr/>
      <a:lstStyle/>
      <a:p>
        <a:r>
          <a:rPr lang="en-US"/>
          <a:t>[@Junhua Mei] [@Ayon Nandi] The manual is done up to Slide 33. Please process up to here. Thanks.</a:t>
        </a:r>
      </a:p>
    </p188:txBody>
  </p188:cm>
</p188:cmLst>
</file>

<file path=ppt/comments/modernComment_1EC_6E439E82.xml><?xml version="1.0" encoding="utf-8"?>
<p188:cmLst xmlns:a="http://schemas.openxmlformats.org/drawingml/2006/main" xmlns:r="http://schemas.openxmlformats.org/officeDocument/2006/relationships" xmlns:p188="http://schemas.microsoft.com/office/powerpoint/2018/8/main">
  <p188:cm id="{10366A2C-B791-4919-A944-CC6D5018D4B3}" authorId="{EFC03FAA-6D74-2C7A-DA60-6359A648D28A}" created="2022-02-15T22:20:27.754">
    <ac:deMkLst xmlns:ac="http://schemas.microsoft.com/office/drawing/2013/main/command">
      <pc:docMk xmlns:pc="http://schemas.microsoft.com/office/powerpoint/2013/main/command"/>
      <pc:sldMk xmlns:pc="http://schemas.microsoft.com/office/powerpoint/2013/main/command" cId="1849925250" sldId="492"/>
      <ac:spMk id="2" creationId="{826B38BE-71FA-4518-9B92-ED1CB9569AC7}"/>
    </ac:deMkLst>
    <p188:txBody>
      <a:bodyPr/>
      <a:lstStyle/>
      <a:p>
        <a:r>
          <a:rPr lang="en-US"/>
          <a:t>[@Junhua Mei] I could add a few slides to the manual. Can you process them as much as possible. I will have more time tomorrow.</a:t>
        </a:r>
      </a:p>
    </p188:txBody>
  </p188:cm>
</p188:cmLst>
</file>

<file path=ppt/comments/modernComment_1F7_758CB0A6.xml><?xml version="1.0" encoding="utf-8"?>
<p188:cmLst xmlns:a="http://schemas.openxmlformats.org/drawingml/2006/main" xmlns:r="http://schemas.openxmlformats.org/officeDocument/2006/relationships" xmlns:p188="http://schemas.microsoft.com/office/powerpoint/2018/8/main">
  <p188:cm id="{CA7CDABD-4954-40DF-AFA8-87506B11D6AD}" authorId="{EFC03FAA-6D74-2C7A-DA60-6359A648D28A}" created="2022-02-19T00:05:37.912">
    <ac:txMkLst xmlns:ac="http://schemas.microsoft.com/office/drawing/2013/main/command">
      <pc:docMk xmlns:pc="http://schemas.microsoft.com/office/powerpoint/2013/main/command"/>
      <pc:sldMk xmlns:pc="http://schemas.microsoft.com/office/powerpoint/2013/main/command" cId="1972154534" sldId="503"/>
      <ac:spMk id="4" creationId="{4149FCF3-F7CF-4198-B8EC-4BB217BF9C42}"/>
      <ac:txMk cp="240" len="9">
        <ac:context len="1022" hash="616322089"/>
      </ac:txMk>
    </ac:txMkLst>
    <p188:pos x="1140830" y="1569073"/>
    <p188:replyLst>
      <p188:reply id="{9B4875AC-38FA-42F4-87A6-EE8E5D905C74}" authorId="{EFC03FAA-6D74-2C7A-DA60-6359A648D28A}" created="2022-02-21T14:36:12.647">
        <p188:txBody>
          <a:bodyPr/>
          <a:lstStyle/>
          <a:p>
            <a:r>
              <a:rPr lang="en-US"/>
              <a:t>[@Junhua Mei] your current selections are perfect for MRTM2 and RTGA</a:t>
            </a:r>
          </a:p>
        </p188:txBody>
      </p188:reply>
    </p188:replyLst>
    <p188:txBody>
      <a:bodyPr/>
      <a:lstStyle/>
      <a:p>
        <a:r>
          <a:rPr lang="en-US"/>
          <a:t>[@Junhua Mei] Now the manual is done to almost through the end of TAC2PME. Here, set time to 0T80 and 5T80 in your set? I hope you can move on as far as possible. </a:t>
        </a:r>
      </a:p>
    </p188:txBody>
  </p188:cm>
  <p188:cm id="{A9414C7B-4918-459A-AAC2-D17820F6CFF9}" authorId="{EFC03FAA-6D74-2C7A-DA60-6359A648D28A}" created="2022-02-22T11:58:52.772">
    <ac:deMkLst xmlns:ac="http://schemas.microsoft.com/office/drawing/2013/main/command">
      <pc:docMk xmlns:pc="http://schemas.microsoft.com/office/powerpoint/2013/main/command"/>
      <pc:sldMk xmlns:pc="http://schemas.microsoft.com/office/powerpoint/2013/main/command" cId="1972154534" sldId="503"/>
      <ac:spMk id="3" creationId="{B6803DBA-C88D-42E6-8B1E-C71B7BDDFF38}"/>
    </ac:deMkLst>
    <p188:txBody>
      <a:bodyPr/>
      <a:lstStyle/>
      <a:p>
        <a:r>
          <a:rPr lang="en-US"/>
          <a:t>It does not change to the edit mode when clicked.</a:t>
        </a:r>
      </a:p>
    </p188:txBody>
  </p188:cm>
</p188:cmLst>
</file>

<file path=ppt/comments/modernComment_1FC_E82EF26D.xml><?xml version="1.0" encoding="utf-8"?>
<p188:cmLst xmlns:a="http://schemas.openxmlformats.org/drawingml/2006/main" xmlns:r="http://schemas.openxmlformats.org/officeDocument/2006/relationships" xmlns:p188="http://schemas.microsoft.com/office/powerpoint/2018/8/main">
  <p188:cm id="{EB4FB7D8-3EB4-464B-9B73-A4C62139430A}" authorId="{EFC03FAA-6D74-2C7A-DA60-6359A648D28A}" created="2022-02-21T15:58:19.850">
    <ac:deMkLst xmlns:ac="http://schemas.microsoft.com/office/drawing/2013/main/command">
      <pc:docMk xmlns:pc="http://schemas.microsoft.com/office/powerpoint/2013/main/command"/>
      <pc:sldMk xmlns:pc="http://schemas.microsoft.com/office/powerpoint/2013/main/command" cId="3895390829" sldId="508"/>
      <ac:spMk id="2" creationId="{57E7BFD8-8216-4FBD-A9C6-27A983A76C0E}"/>
    </ac:deMkLst>
    <p188:txBody>
      <a:bodyPr/>
      <a:lstStyle/>
      <a:p>
        <a:r>
          <a:rPr lang="en-US"/>
          <a:t>[@Junhua Mei] This slide was added in response to your problem. The more problems you encounter the better the manual could be. Thanks.</a:t>
        </a:r>
      </a:p>
    </p188:txBody>
  </p188:cm>
</p188:cmLst>
</file>

<file path=ppt/comments/modernComment_206_7889E31C.xml><?xml version="1.0" encoding="utf-8"?>
<p188:cmLst xmlns:a="http://schemas.openxmlformats.org/drawingml/2006/main" xmlns:r="http://schemas.openxmlformats.org/officeDocument/2006/relationships" xmlns:p188="http://schemas.microsoft.com/office/powerpoint/2018/8/main">
  <p188:cm id="{0F93EBED-1556-4A9A-AA72-7C4E85CEDC46}" authorId="{EFC03FAA-6D74-2C7A-DA60-6359A648D28A}" created="2022-04-15T13:53:26.935">
    <ac:txMkLst xmlns:ac="http://schemas.microsoft.com/office/drawing/2013/main/command">
      <pc:docMk xmlns:pc="http://schemas.microsoft.com/office/powerpoint/2013/main/command"/>
      <pc:sldMk xmlns:pc="http://schemas.microsoft.com/office/powerpoint/2013/main/command" cId="2022302492" sldId="518"/>
      <ac:spMk id="2" creationId="{B4C9A5E8-9B6F-4574-BA19-29AA04E1A0E3}"/>
      <ac:txMk cp="0" len="18">
        <ac:context len="19" hash="3185594532"/>
      </ac:txMk>
    </ac:txMkLst>
    <p188:pos x="5523260" y="185585"/>
    <p188:txBody>
      <a:bodyPr/>
      <a:lstStyle/>
      <a:p>
        <a:r>
          <a:rPr lang="en-US"/>
          <a:t>[@Junhua Mei] Try to set XY plot in your own projects in your way for XY plots. Let me know if the instructions are unclear. Thanks.</a:t>
        </a:r>
      </a:p>
    </p188:txBody>
  </p188:cm>
</p188:cmLst>
</file>

<file path=ppt/comments/modernComment_22A_92634B85.xml><?xml version="1.0" encoding="utf-8"?>
<p188:cmLst xmlns:a="http://schemas.openxmlformats.org/drawingml/2006/main" xmlns:r="http://schemas.openxmlformats.org/officeDocument/2006/relationships" xmlns:p188="http://schemas.microsoft.com/office/powerpoint/2018/8/main">
  <p188:cm id="{54957EC5-5FF7-4AA5-B837-B36B208C008B}" authorId="{EFC03FAA-6D74-2C7A-DA60-6359A648D28A}" created="2022-04-15T13:51:13.332">
    <pc:sldMkLst xmlns:pc="http://schemas.microsoft.com/office/powerpoint/2013/main/command">
      <pc:docMk/>
      <pc:sldMk cId="2455980933" sldId="554"/>
    </pc:sldMkLst>
    <p188:txBody>
      <a:bodyPr/>
      <a:lstStyle/>
      <a:p>
        <a:r>
          <a:rPr lang="en-US"/>
          <a:t>[@Junhua Mei] [@Ayon Nandi] The sumRes section of the manual is done in part (Slides 63 through 72). Junhua, see specific comments regarding requests for you. Ayon, please check if these slides are easy to understand. Thanks.</a:t>
        </a:r>
      </a:p>
    </p188:txBody>
  </p188:cm>
</p188:cmLst>
</file>

<file path=ppt/comments/modernComment_232_9C64A3A3.xml><?xml version="1.0" encoding="utf-8"?>
<p188:cmLst xmlns:a="http://schemas.openxmlformats.org/drawingml/2006/main" xmlns:r="http://schemas.openxmlformats.org/officeDocument/2006/relationships" xmlns:p188="http://schemas.microsoft.com/office/powerpoint/2018/8/main">
  <p188:cm id="{D2790547-1F08-45D6-91DD-2D82D1539A91}" authorId="{EFC03FAA-6D74-2C7A-DA60-6359A648D28A}" created="2022-04-15T13:59:56.348">
    <pc:sldMkLst xmlns:pc="http://schemas.microsoft.com/office/powerpoint/2013/main/command">
      <pc:docMk/>
      <pc:sldMk cId="2623841187" sldId="562"/>
    </pc:sldMkLst>
    <p188:txBody>
      <a:bodyPr/>
      <a:lstStyle/>
      <a:p>
        <a:r>
          <a:rPr lang="en-US"/>
          <a:t>[@Junhua Mei] Use my package 'TAC2MPE_prepMPfsx_02' of project 'BP43581'. For histograms and boxplots. Add yours at the end.</a:t>
        </a:r>
      </a:p>
    </p188:txBody>
  </p188:cm>
</p188:cmLst>
</file>

<file path=ppt/comments/modernComment_238_44A8DCD3.xml><?xml version="1.0" encoding="utf-8"?>
<p188:cmLst xmlns:a="http://schemas.openxmlformats.org/drawingml/2006/main" xmlns:r="http://schemas.openxmlformats.org/officeDocument/2006/relationships" xmlns:p188="http://schemas.microsoft.com/office/powerpoint/2018/8/main">
  <p188:cm id="{8E36C85F-EA67-498A-8870-3F69EB6D1FF6}" authorId="{EFC03FAA-6D74-2C7A-DA60-6359A648D28A}" created="2022-04-18T15:24:56.062">
    <ac:txMkLst xmlns:ac="http://schemas.microsoft.com/office/drawing/2013/main/command">
      <pc:docMk xmlns:pc="http://schemas.microsoft.com/office/powerpoint/2013/main/command"/>
      <pc:sldMk xmlns:pc="http://schemas.microsoft.com/office/powerpoint/2013/main/command" cId="1151917267" sldId="568"/>
      <ac:spMk id="2" creationId="{64F0ABE0-A2DA-4DB5-9AB6-A5005675F057}"/>
      <ac:txMk cp="0" len="32">
        <ac:context len="33" hash="455570744"/>
      </ac:txMk>
    </ac:txMkLst>
    <p188:pos x="6502588" y="185585"/>
    <p188:txBody>
      <a:bodyPr/>
      <a:lstStyle/>
      <a:p>
        <a:r>
          <a:rPr lang="en-US"/>
          <a:t>[@Junhua Mei] The section for 'vudx' is done (Slides 73 and 74 for now). Try as me as for histograms.
Project: LB102DFW
Package: TAC2MPE_prepMPfsx_FS81_v7_taaa_noCpt_NoSN
Thanks.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963E5-18FF-4564-85D3-4D5A5FEBCB07}" type="datetimeFigureOut">
              <a:rPr lang="en-US" smtClean="0"/>
              <a:t>5/12/2022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08173-3C9D-4963-906B-ABEA9800AED2}" type="slidenum">
              <a:rPr lang="en-US" smtClean="0"/>
              <a:t>‹#›</a:t>
            </a:fld>
            <a:endParaRPr lang="en-US"/>
          </a:p>
        </p:txBody>
      </p:sp>
    </p:spTree>
    <p:extLst>
      <p:ext uri="{BB962C8B-B14F-4D97-AF65-F5344CB8AC3E}">
        <p14:creationId xmlns:p14="http://schemas.microsoft.com/office/powerpoint/2010/main" val="44123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18AD1-958B-44A8-BCBF-40DD998D05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8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A08173-3C9D-4963-906B-ABEA9800AED2}" type="slidenum">
              <a:rPr lang="en-US" smtClean="0"/>
              <a:t>37</a:t>
            </a:fld>
            <a:endParaRPr lang="en-US"/>
          </a:p>
        </p:txBody>
      </p:sp>
    </p:spTree>
    <p:extLst>
      <p:ext uri="{BB962C8B-B14F-4D97-AF65-F5344CB8AC3E}">
        <p14:creationId xmlns:p14="http://schemas.microsoft.com/office/powerpoint/2010/main" val="274658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A08173-3C9D-4963-906B-ABEA9800AED2}" type="slidenum">
              <a:rPr lang="en-US" smtClean="0"/>
              <a:t>50</a:t>
            </a:fld>
            <a:endParaRPr lang="en-US"/>
          </a:p>
        </p:txBody>
      </p:sp>
    </p:spTree>
    <p:extLst>
      <p:ext uri="{BB962C8B-B14F-4D97-AF65-F5344CB8AC3E}">
        <p14:creationId xmlns:p14="http://schemas.microsoft.com/office/powerpoint/2010/main" val="418915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A08173-3C9D-4963-906B-ABEA9800AED2}" type="slidenum">
              <a:rPr lang="en-US" smtClean="0"/>
              <a:t>53</a:t>
            </a:fld>
            <a:endParaRPr lang="en-US"/>
          </a:p>
        </p:txBody>
      </p:sp>
    </p:spTree>
    <p:extLst>
      <p:ext uri="{BB962C8B-B14F-4D97-AF65-F5344CB8AC3E}">
        <p14:creationId xmlns:p14="http://schemas.microsoft.com/office/powerpoint/2010/main" val="3918666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E69A5F3-EE14-413B-BA70-42F908DE0644}" type="slidenum">
              <a:rPr lang="en-US" smtClean="0"/>
              <a:pPr/>
              <a:t>72</a:t>
            </a:fld>
            <a:endParaRPr lang="en-US"/>
          </a:p>
        </p:txBody>
      </p:sp>
    </p:spTree>
    <p:extLst>
      <p:ext uri="{BB962C8B-B14F-4D97-AF65-F5344CB8AC3E}">
        <p14:creationId xmlns:p14="http://schemas.microsoft.com/office/powerpoint/2010/main" val="3491884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A08173-3C9D-4963-906B-ABEA9800AED2}" type="slidenum">
              <a:rPr lang="en-US" smtClean="0"/>
              <a:t>73</a:t>
            </a:fld>
            <a:endParaRPr lang="en-US"/>
          </a:p>
        </p:txBody>
      </p:sp>
    </p:spTree>
    <p:extLst>
      <p:ext uri="{BB962C8B-B14F-4D97-AF65-F5344CB8AC3E}">
        <p14:creationId xmlns:p14="http://schemas.microsoft.com/office/powerpoint/2010/main" val="252560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A08173-3C9D-4963-906B-ABEA9800AED2}" type="slidenum">
              <a:rPr lang="en-US" smtClean="0"/>
              <a:t>75</a:t>
            </a:fld>
            <a:endParaRPr lang="en-US"/>
          </a:p>
        </p:txBody>
      </p:sp>
    </p:spTree>
    <p:extLst>
      <p:ext uri="{BB962C8B-B14F-4D97-AF65-F5344CB8AC3E}">
        <p14:creationId xmlns:p14="http://schemas.microsoft.com/office/powerpoint/2010/main" val="160567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A08173-3C9D-4963-906B-ABEA9800AED2}" type="slidenum">
              <a:rPr lang="en-US" smtClean="0"/>
              <a:t>94</a:t>
            </a:fld>
            <a:endParaRPr lang="en-US"/>
          </a:p>
        </p:txBody>
      </p:sp>
    </p:spTree>
    <p:extLst>
      <p:ext uri="{BB962C8B-B14F-4D97-AF65-F5344CB8AC3E}">
        <p14:creationId xmlns:p14="http://schemas.microsoft.com/office/powerpoint/2010/main" val="4123986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y slides 1">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55067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by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1x3</a:t>
            </a:r>
          </a:p>
        </p:txBody>
      </p:sp>
      <p:sp>
        <p:nvSpPr>
          <p:cNvPr id="4" name="Content Placeholder 3"/>
          <p:cNvSpPr>
            <a:spLocks noGrp="1"/>
          </p:cNvSpPr>
          <p:nvPr>
            <p:ph sz="quarter" idx="10"/>
          </p:nvPr>
        </p:nvSpPr>
        <p:spPr>
          <a:xfrm>
            <a:off x="0" y="922862"/>
            <a:ext cx="3200400" cy="2395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2971800" y="922862"/>
            <a:ext cx="3200400" cy="2395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p:cNvSpPr>
          <p:nvPr>
            <p:ph sz="quarter" idx="12"/>
          </p:nvPr>
        </p:nvSpPr>
        <p:spPr>
          <a:xfrm>
            <a:off x="5943600" y="922862"/>
            <a:ext cx="3200400" cy="2395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228600" y="3435609"/>
            <a:ext cx="8686800" cy="2324100"/>
          </a:xfrm>
        </p:spPr>
        <p:txBody>
          <a:bodyPr/>
          <a:lstStyle>
            <a:lvl1pPr>
              <a:spcBef>
                <a:spcPts val="600"/>
              </a:spcBef>
              <a:defRPr sz="1800"/>
            </a:lvl1pPr>
            <a:lvl2pPr>
              <a:spcBef>
                <a:spcPts val="600"/>
              </a:spcBef>
              <a:defRPr sz="1600"/>
            </a:lvl2pPr>
            <a:lvl3pPr>
              <a:spcBef>
                <a:spcPts val="600"/>
              </a:spcBef>
              <a:defRPr sz="16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4273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by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lstStyle>
            <a:lvl1pPr algn="ctr">
              <a:defRPr/>
            </a:lvl1pPr>
          </a:lstStyle>
          <a:p>
            <a:r>
              <a:rPr lang="en-US"/>
              <a:t>2x3</a:t>
            </a:r>
          </a:p>
        </p:txBody>
      </p:sp>
      <p:sp>
        <p:nvSpPr>
          <p:cNvPr id="4" name="Content Placeholder 3"/>
          <p:cNvSpPr>
            <a:spLocks noGrp="1"/>
          </p:cNvSpPr>
          <p:nvPr>
            <p:ph sz="quarter" idx="10"/>
          </p:nvPr>
        </p:nvSpPr>
        <p:spPr>
          <a:xfrm>
            <a:off x="0" y="920827"/>
            <a:ext cx="3200400" cy="2395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2971800" y="920827"/>
            <a:ext cx="3200400" cy="2395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p:cNvSpPr>
          <p:nvPr>
            <p:ph sz="quarter" idx="12"/>
          </p:nvPr>
        </p:nvSpPr>
        <p:spPr>
          <a:xfrm>
            <a:off x="5943600" y="920827"/>
            <a:ext cx="3200400" cy="2395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3"/>
          </p:nvPr>
        </p:nvSpPr>
        <p:spPr>
          <a:xfrm>
            <a:off x="0" y="3279978"/>
            <a:ext cx="3200400" cy="2395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4"/>
          </p:nvPr>
        </p:nvSpPr>
        <p:spPr>
          <a:xfrm>
            <a:off x="2971800" y="3280297"/>
            <a:ext cx="3200400" cy="239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5"/>
          </p:nvPr>
        </p:nvSpPr>
        <p:spPr>
          <a:xfrm>
            <a:off x="5943600" y="3280297"/>
            <a:ext cx="3200400" cy="239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6" hasCustomPrompt="1"/>
          </p:nvPr>
        </p:nvSpPr>
        <p:spPr>
          <a:xfrm>
            <a:off x="228600" y="5757177"/>
            <a:ext cx="8686800" cy="822960"/>
          </a:xfrm>
        </p:spPr>
        <p:txBody>
          <a:bodyPr>
            <a:normAutofit/>
          </a:bodyPr>
          <a:lstStyle>
            <a:lvl1pPr marL="0" indent="0">
              <a:buNone/>
              <a:defRPr sz="1600"/>
            </a:lvl1pPr>
          </a:lstStyle>
          <a:p>
            <a:pPr lvl="0"/>
            <a:r>
              <a:rPr lang="en-US"/>
              <a:t>Text</a:t>
            </a:r>
          </a:p>
        </p:txBody>
      </p:sp>
    </p:spTree>
    <p:extLst>
      <p:ext uri="{BB962C8B-B14F-4D97-AF65-F5344CB8AC3E}">
        <p14:creationId xmlns:p14="http://schemas.microsoft.com/office/powerpoint/2010/main" val="61151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y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31520"/>
          </a:xfrm>
          <a:ln w="28575">
            <a:solidFill>
              <a:schemeClr val="accent1"/>
            </a:solidFill>
          </a:ln>
        </p:spPr>
        <p:txBody>
          <a:bodyPr/>
          <a:lstStyle>
            <a:lvl1pPr algn="ctr">
              <a:defRPr/>
            </a:lvl1pPr>
          </a:lstStyle>
          <a:p>
            <a:r>
              <a:rPr lang="en-US"/>
              <a:t>2x2</a:t>
            </a:r>
          </a:p>
        </p:txBody>
      </p:sp>
      <p:sp>
        <p:nvSpPr>
          <p:cNvPr id="4" name="Content Placeholder 3"/>
          <p:cNvSpPr>
            <a:spLocks noGrp="1"/>
          </p:cNvSpPr>
          <p:nvPr>
            <p:ph sz="quarter" idx="10"/>
          </p:nvPr>
        </p:nvSpPr>
        <p:spPr>
          <a:xfrm>
            <a:off x="1280160" y="1120544"/>
            <a:ext cx="3200400" cy="2395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4663440" y="1120544"/>
            <a:ext cx="3200400" cy="2395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p:cNvSpPr>
          <p:nvPr>
            <p:ph sz="quarter" idx="12"/>
          </p:nvPr>
        </p:nvSpPr>
        <p:spPr>
          <a:xfrm>
            <a:off x="1279525" y="3452418"/>
            <a:ext cx="3200400" cy="2395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3"/>
          </p:nvPr>
        </p:nvSpPr>
        <p:spPr>
          <a:xfrm>
            <a:off x="4664075" y="3452736"/>
            <a:ext cx="3200400" cy="2395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6" hasCustomPrompt="1"/>
          </p:nvPr>
        </p:nvSpPr>
        <p:spPr>
          <a:xfrm>
            <a:off x="228600" y="5852160"/>
            <a:ext cx="8686800" cy="822960"/>
          </a:xfrm>
        </p:spPr>
        <p:txBody>
          <a:bodyPr>
            <a:normAutofit/>
          </a:bodyPr>
          <a:lstStyle>
            <a:lvl1pPr marL="0" indent="0">
              <a:buNone/>
              <a:defRPr sz="1600"/>
            </a:lvl1pPr>
          </a:lstStyle>
          <a:p>
            <a:pPr lvl="0"/>
            <a:r>
              <a:rPr lang="en-US"/>
              <a:t>Text</a:t>
            </a:r>
          </a:p>
        </p:txBody>
      </p:sp>
    </p:spTree>
    <p:extLst>
      <p:ext uri="{BB962C8B-B14F-4D97-AF65-F5344CB8AC3E}">
        <p14:creationId xmlns:p14="http://schemas.microsoft.com/office/powerpoint/2010/main" val="3723386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FD1A573-F052-424B-B7E3-F7D5133AA0AA}" type="datetimeFigureOut">
              <a:rPr lang="en-US" smtClean="0"/>
              <a:t>5/12/2022</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2EA7FF4F-6981-4424-A3DB-A56CD85B267C}" type="slidenum">
              <a:rPr lang="en-US" smtClean="0"/>
              <a:t>‹#›</a:t>
            </a:fld>
            <a:endParaRPr lang="en-US"/>
          </a:p>
        </p:txBody>
      </p:sp>
    </p:spTree>
    <p:extLst>
      <p:ext uri="{BB962C8B-B14F-4D97-AF65-F5344CB8AC3E}">
        <p14:creationId xmlns:p14="http://schemas.microsoft.com/office/powerpoint/2010/main" val="4201516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x 3">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4FD1A573-F052-424B-B7E3-F7D5133AA0AA}" type="datetimeFigureOut">
              <a:rPr lang="en-US" smtClean="0"/>
              <a:t>5/12/2022</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2EA7FF4F-6981-4424-A3DB-A56CD85B267C}" type="slidenum">
              <a:rPr lang="en-US" smtClean="0"/>
              <a:t>‹#›</a:t>
            </a:fld>
            <a:endParaRPr lang="en-US"/>
          </a:p>
        </p:txBody>
      </p:sp>
      <p:sp>
        <p:nvSpPr>
          <p:cNvPr id="6" name="Content Placeholder 5">
            <a:extLst>
              <a:ext uri="{FF2B5EF4-FFF2-40B4-BE49-F238E27FC236}">
                <a16:creationId xmlns:a16="http://schemas.microsoft.com/office/drawing/2014/main" id="{7A087B29-A8DD-4753-8C97-17E5B10ED8BD}"/>
              </a:ext>
            </a:extLst>
          </p:cNvPr>
          <p:cNvSpPr>
            <a:spLocks noGrp="1"/>
          </p:cNvSpPr>
          <p:nvPr>
            <p:ph sz="quarter" idx="13"/>
          </p:nvPr>
        </p:nvSpPr>
        <p:spPr>
          <a:xfrm>
            <a:off x="0" y="0"/>
            <a:ext cx="3200400" cy="2395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05B23B40-DB4E-46D2-8C8B-808B0278A03C}"/>
              </a:ext>
            </a:extLst>
          </p:cNvPr>
          <p:cNvSpPr>
            <a:spLocks noGrp="1"/>
          </p:cNvSpPr>
          <p:nvPr>
            <p:ph sz="quarter" idx="14"/>
          </p:nvPr>
        </p:nvSpPr>
        <p:spPr>
          <a:xfrm>
            <a:off x="2971800" y="0"/>
            <a:ext cx="3200400" cy="2395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3B43AA11-5F44-43AA-8A40-E7627A8C6EE0}"/>
              </a:ext>
            </a:extLst>
          </p:cNvPr>
          <p:cNvSpPr>
            <a:spLocks noGrp="1"/>
          </p:cNvSpPr>
          <p:nvPr>
            <p:ph sz="quarter" idx="15"/>
          </p:nvPr>
        </p:nvSpPr>
        <p:spPr>
          <a:xfrm>
            <a:off x="5943600" y="0"/>
            <a:ext cx="3200400" cy="2395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942F5E85-240E-4AAD-9E2C-580A182D9F0C}"/>
              </a:ext>
            </a:extLst>
          </p:cNvPr>
          <p:cNvSpPr>
            <a:spLocks noGrp="1"/>
          </p:cNvSpPr>
          <p:nvPr>
            <p:ph sz="quarter" idx="16"/>
          </p:nvPr>
        </p:nvSpPr>
        <p:spPr>
          <a:xfrm>
            <a:off x="0" y="2239429"/>
            <a:ext cx="3200400" cy="2395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296999A4-B2F5-4478-BD80-FAE00733C5D3}"/>
              </a:ext>
            </a:extLst>
          </p:cNvPr>
          <p:cNvSpPr>
            <a:spLocks noGrp="1"/>
          </p:cNvSpPr>
          <p:nvPr>
            <p:ph sz="quarter" idx="17"/>
          </p:nvPr>
        </p:nvSpPr>
        <p:spPr>
          <a:xfrm>
            <a:off x="2971800" y="2239429"/>
            <a:ext cx="3200400" cy="2395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a16="http://schemas.microsoft.com/office/drawing/2014/main" id="{17228360-111B-437C-B6DC-09C4C243F234}"/>
              </a:ext>
            </a:extLst>
          </p:cNvPr>
          <p:cNvSpPr>
            <a:spLocks noGrp="1"/>
          </p:cNvSpPr>
          <p:nvPr>
            <p:ph sz="quarter" idx="18"/>
          </p:nvPr>
        </p:nvSpPr>
        <p:spPr>
          <a:xfrm>
            <a:off x="5943600" y="2239429"/>
            <a:ext cx="3200400" cy="2395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5">
            <a:extLst>
              <a:ext uri="{FF2B5EF4-FFF2-40B4-BE49-F238E27FC236}">
                <a16:creationId xmlns:a16="http://schemas.microsoft.com/office/drawing/2014/main" id="{649EFBB7-6110-4EAD-98F4-F290DE891095}"/>
              </a:ext>
            </a:extLst>
          </p:cNvPr>
          <p:cNvSpPr>
            <a:spLocks noGrp="1"/>
          </p:cNvSpPr>
          <p:nvPr>
            <p:ph sz="quarter" idx="19"/>
          </p:nvPr>
        </p:nvSpPr>
        <p:spPr>
          <a:xfrm>
            <a:off x="0" y="4462272"/>
            <a:ext cx="3200400" cy="2395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5">
            <a:extLst>
              <a:ext uri="{FF2B5EF4-FFF2-40B4-BE49-F238E27FC236}">
                <a16:creationId xmlns:a16="http://schemas.microsoft.com/office/drawing/2014/main" id="{8AAFD058-AE34-4418-AD24-CE1772C98500}"/>
              </a:ext>
            </a:extLst>
          </p:cNvPr>
          <p:cNvSpPr>
            <a:spLocks noGrp="1"/>
          </p:cNvSpPr>
          <p:nvPr>
            <p:ph sz="quarter" idx="20"/>
          </p:nvPr>
        </p:nvSpPr>
        <p:spPr>
          <a:xfrm>
            <a:off x="2971800" y="4462272"/>
            <a:ext cx="3200400" cy="2395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5">
            <a:extLst>
              <a:ext uri="{FF2B5EF4-FFF2-40B4-BE49-F238E27FC236}">
                <a16:creationId xmlns:a16="http://schemas.microsoft.com/office/drawing/2014/main" id="{E89BA23E-231F-4981-9FC0-250509E49721}"/>
              </a:ext>
            </a:extLst>
          </p:cNvPr>
          <p:cNvSpPr>
            <a:spLocks noGrp="1"/>
          </p:cNvSpPr>
          <p:nvPr>
            <p:ph sz="quarter" idx="21"/>
          </p:nvPr>
        </p:nvSpPr>
        <p:spPr>
          <a:xfrm>
            <a:off x="5943600" y="4462272"/>
            <a:ext cx="3200400" cy="23957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218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w="28575">
            <a:noFill/>
          </a:ln>
        </p:spPr>
        <p:txBody>
          <a:bodyPr>
            <a:normAutofit/>
          </a:bodyPr>
          <a:lstStyle>
            <a:lvl1pPr algn="ctr">
              <a:defRPr sz="3200" b="1">
                <a:solidFill>
                  <a:schemeClr val="accent1">
                    <a:lumMod val="75000"/>
                  </a:schemeClr>
                </a:solidFill>
              </a:defRPr>
            </a:lvl1pPr>
          </a:lstStyle>
          <a:p>
            <a:r>
              <a:rPr lang="en-US"/>
              <a:t>Click to edit Master title style</a:t>
            </a:r>
          </a:p>
        </p:txBody>
      </p:sp>
      <p:sp>
        <p:nvSpPr>
          <p:cNvPr id="3" name="Content Placeholder 2"/>
          <p:cNvSpPr>
            <a:spLocks noGrp="1"/>
          </p:cNvSpPr>
          <p:nvPr>
            <p:ph sz="half" idx="1"/>
          </p:nvPr>
        </p:nvSpPr>
        <p:spPr>
          <a:xfrm>
            <a:off x="457200" y="1041012"/>
            <a:ext cx="4114800" cy="5212080"/>
          </a:xfrm>
        </p:spPr>
        <p:txBody>
          <a:bodyPr/>
          <a:lstStyle>
            <a:lvl1pPr algn="ctr">
              <a:defRPr sz="1600">
                <a:solidFill>
                  <a:schemeClr val="bg1"/>
                </a:solidFill>
              </a:defRPr>
            </a:lvl1pPr>
            <a:lvl2pPr algn="ctr">
              <a:defRPr sz="1400">
                <a:solidFill>
                  <a:schemeClr val="bg1"/>
                </a:solidFill>
              </a:defRPr>
            </a:lvl2pPr>
            <a:lvl3pPr algn="ctr">
              <a:defRPr sz="1300">
                <a:solidFill>
                  <a:schemeClr val="bg1"/>
                </a:solidFill>
              </a:defRPr>
            </a:lvl3pPr>
            <a:lvl4pPr marL="685800" indent="-168275" algn="ctr">
              <a:defRPr sz="1200">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629150" y="1041012"/>
            <a:ext cx="4114800" cy="5212080"/>
          </a:xfrm>
        </p:spPr>
        <p:txBody>
          <a:bodyPr/>
          <a:lstStyle>
            <a:lvl1pPr>
              <a:spcBef>
                <a:spcPts val="400"/>
              </a:spcBef>
              <a:defRPr sz="1600">
                <a:solidFill>
                  <a:schemeClr val="bg1"/>
                </a:solidFill>
              </a:defRPr>
            </a:lvl1pPr>
            <a:lvl2pPr>
              <a:spcBef>
                <a:spcPts val="400"/>
              </a:spcBef>
              <a:defRPr sz="1400">
                <a:solidFill>
                  <a:schemeClr val="bg1"/>
                </a:solidFill>
              </a:defRPr>
            </a:lvl2pPr>
            <a:lvl3pPr>
              <a:spcBef>
                <a:spcPts val="400"/>
              </a:spcBef>
              <a:defRPr sz="1300">
                <a:solidFill>
                  <a:schemeClr val="bg1"/>
                </a:solidFill>
              </a:defRPr>
            </a:lvl3pPr>
            <a:lvl4pPr marL="685800" indent="-168275">
              <a:spcBef>
                <a:spcPts val="400"/>
              </a:spcBef>
              <a:defRPr sz="1200">
                <a:solidFill>
                  <a:schemeClr val="bg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0965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Adjusted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33744" y="841248"/>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 name="Content Placeholder 3"/>
          <p:cNvSpPr>
            <a:spLocks noGrp="1"/>
          </p:cNvSpPr>
          <p:nvPr>
            <p:ph sz="half" idx="2"/>
          </p:nvPr>
        </p:nvSpPr>
        <p:spPr>
          <a:xfrm>
            <a:off x="182880" y="1371600"/>
            <a:ext cx="4389120" cy="3291840"/>
          </a:xfrm>
        </p:spPr>
        <p:txBody>
          <a:bodyPr/>
          <a:lstStyle>
            <a:lvl1pPr marL="0" indent="0">
              <a:buNone/>
              <a:defRPr/>
            </a:lvl1pPr>
          </a:lstStyle>
          <a:p>
            <a:pPr lvl="0"/>
            <a:endParaRPr lang="en-US"/>
          </a:p>
        </p:txBody>
      </p:sp>
      <p:sp>
        <p:nvSpPr>
          <p:cNvPr id="5" name="Text Placeholder 4"/>
          <p:cNvSpPr>
            <a:spLocks noGrp="1"/>
          </p:cNvSpPr>
          <p:nvPr>
            <p:ph type="body" sz="quarter" idx="3" hasCustomPrompt="1"/>
          </p:nvPr>
        </p:nvSpPr>
        <p:spPr>
          <a:xfrm>
            <a:off x="4880013" y="837819"/>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6" name="Content Placeholder 5"/>
          <p:cNvSpPr>
            <a:spLocks noGrp="1"/>
          </p:cNvSpPr>
          <p:nvPr>
            <p:ph sz="quarter" idx="4"/>
          </p:nvPr>
        </p:nvSpPr>
        <p:spPr>
          <a:xfrm>
            <a:off x="4629149" y="1371600"/>
            <a:ext cx="4389120" cy="3291840"/>
          </a:xfrm>
        </p:spPr>
        <p:txBody>
          <a:bodyPr/>
          <a:lstStyle>
            <a:lvl1pPr marL="0" indent="0">
              <a:buNone/>
              <a:defRPr/>
            </a:lvl1pPr>
          </a:lstStyle>
          <a:p>
            <a:pPr lvl="0"/>
            <a:endParaRPr lang="en-US"/>
          </a:p>
        </p:txBody>
      </p:sp>
      <p:sp>
        <p:nvSpPr>
          <p:cNvPr id="10" name="Title 9"/>
          <p:cNvSpPr>
            <a:spLocks noGrp="1"/>
          </p:cNvSpPr>
          <p:nvPr>
            <p:ph type="title" hasCustomPrompt="1"/>
          </p:nvPr>
        </p:nvSpPr>
        <p:spPr>
          <a:xfrm>
            <a:off x="628650" y="274320"/>
            <a:ext cx="7886700" cy="548640"/>
          </a:xfrm>
          <a:ln w="28575">
            <a:noFill/>
          </a:ln>
        </p:spPr>
        <p:txBody>
          <a:bodyPr/>
          <a:lstStyle>
            <a:lvl1pPr algn="ctr">
              <a:defRPr/>
            </a:lvl1pPr>
          </a:lstStyle>
          <a:p>
            <a:r>
              <a:rPr lang="en-US"/>
              <a:t>1 x 2</a:t>
            </a:r>
          </a:p>
        </p:txBody>
      </p:sp>
      <p:sp>
        <p:nvSpPr>
          <p:cNvPr id="7" name="Text Placeholder 6"/>
          <p:cNvSpPr>
            <a:spLocks noGrp="1"/>
          </p:cNvSpPr>
          <p:nvPr>
            <p:ph type="body" sz="quarter" idx="10" hasCustomPrompt="1"/>
          </p:nvPr>
        </p:nvSpPr>
        <p:spPr>
          <a:xfrm>
            <a:off x="228600" y="4787374"/>
            <a:ext cx="8686800" cy="1828800"/>
          </a:xfrm>
        </p:spPr>
        <p:txBody>
          <a:bodyPr>
            <a:normAutofit/>
          </a:bodyPr>
          <a:lstStyle>
            <a:lvl1pPr marL="0" indent="0">
              <a:spcBef>
                <a:spcPts val="600"/>
              </a:spcBef>
              <a:buFont typeface="Arial" panose="020B0604020202020204" pitchFamily="34" charset="0"/>
              <a:buNone/>
              <a:defRPr sz="1600"/>
            </a:lvl1pPr>
          </a:lstStyle>
          <a:p>
            <a:pPr lvl="0"/>
            <a:r>
              <a:rPr lang="en-US"/>
              <a:t>Figure 1.</a:t>
            </a:r>
          </a:p>
          <a:p>
            <a:pPr lvl="0"/>
            <a:endParaRPr lang="en-US"/>
          </a:p>
        </p:txBody>
      </p:sp>
    </p:spTree>
    <p:extLst>
      <p:ext uri="{BB962C8B-B14F-4D97-AF65-F5344CB8AC3E}">
        <p14:creationId xmlns:p14="http://schemas.microsoft.com/office/powerpoint/2010/main" val="2860740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ln w="28575">
            <a:noFill/>
          </a:ln>
        </p:spPr>
        <p:txBody>
          <a:bodyPr>
            <a:normAutofit/>
          </a:bodyPr>
          <a:lstStyle>
            <a:lvl1pPr algn="ctr">
              <a:defRPr sz="3200"/>
            </a:lvl1pPr>
          </a:lstStyle>
          <a:p>
            <a:r>
              <a:rPr lang="en-US"/>
              <a:t>Click to edit Master title style</a:t>
            </a:r>
          </a:p>
        </p:txBody>
      </p:sp>
      <p:sp>
        <p:nvSpPr>
          <p:cNvPr id="3" name="Content Placeholder 2"/>
          <p:cNvSpPr>
            <a:spLocks noGrp="1"/>
          </p:cNvSpPr>
          <p:nvPr>
            <p:ph idx="1"/>
          </p:nvPr>
        </p:nvSpPr>
        <p:spPr>
          <a:xfrm>
            <a:off x="628650" y="950976"/>
            <a:ext cx="7886700" cy="4351338"/>
          </a:xfrm>
        </p:spPr>
        <p:txBody>
          <a:bodyPr/>
          <a:lstStyle>
            <a:lvl1pPr marL="174625" indent="-174625">
              <a:defRPr sz="1800"/>
            </a:lvl1pPr>
            <a:lvl2pPr marL="342900" indent="-168275">
              <a:defRPr sz="1600"/>
            </a:lvl2pPr>
            <a:lvl3pPr marL="517525" indent="-174625">
              <a:defRPr sz="1400"/>
            </a:lvl3pPr>
            <a:lvl4pPr marL="914400" indent="-230188">
              <a:buFont typeface="Wingdings" panose="05000000000000000000" pitchFamily="2" charset="2"/>
              <a:buChar char="§"/>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54028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_Lege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548640"/>
          </a:xfrm>
          <a:ln w="28575">
            <a:noFill/>
          </a:ln>
        </p:spPr>
        <p:txBody>
          <a:bodyPr>
            <a:normAutofit/>
          </a:bodyPr>
          <a:lstStyle>
            <a:lvl1pPr algn="ctr">
              <a:defRPr sz="3600"/>
            </a:lvl1pPr>
          </a:lstStyle>
          <a:p>
            <a:r>
              <a:rPr lang="en-US" err="1"/>
              <a:t>Title_main_legend</a:t>
            </a:r>
            <a:endParaRPr lang="en-US"/>
          </a:p>
        </p:txBody>
      </p:sp>
      <p:sp>
        <p:nvSpPr>
          <p:cNvPr id="3" name="Content Placeholder 2"/>
          <p:cNvSpPr>
            <a:spLocks noGrp="1"/>
          </p:cNvSpPr>
          <p:nvPr>
            <p:ph idx="1"/>
          </p:nvPr>
        </p:nvSpPr>
        <p:spPr>
          <a:xfrm>
            <a:off x="628650" y="955038"/>
            <a:ext cx="7886700" cy="4351338"/>
          </a:xfrm>
        </p:spPr>
        <p:txBody>
          <a:bodyPr/>
          <a:lstStyle>
            <a:lvl1pPr marL="228600" indent="-228600">
              <a:defRPr sz="1800"/>
            </a:lvl1pPr>
            <a:lvl2pPr marL="398463" indent="-169863">
              <a:defRPr sz="1600"/>
            </a:lvl2pPr>
            <a:lvl3pPr marL="576263" indent="-177800">
              <a:defRPr sz="1400"/>
            </a:lvl3pPr>
            <a:lvl4pPr marL="914400" indent="-230188">
              <a:buFont typeface="Wingdings" panose="05000000000000000000" pitchFamily="2" charset="2"/>
              <a:buChar char="§"/>
              <a:defRPr/>
            </a:lvl4pPr>
          </a:lstStyle>
          <a:p>
            <a:pPr lvl="0"/>
            <a:r>
              <a:rPr lang="en-US"/>
              <a:t>Click to edit Master text styles</a:t>
            </a:r>
          </a:p>
          <a:p>
            <a:pPr lvl="1"/>
            <a:r>
              <a:rPr lang="en-US"/>
              <a:t>Second level</a:t>
            </a:r>
          </a:p>
          <a:p>
            <a:pPr lvl="2"/>
            <a:r>
              <a:rPr lang="en-US"/>
              <a:t>Third level</a:t>
            </a:r>
          </a:p>
        </p:txBody>
      </p:sp>
      <p:sp>
        <p:nvSpPr>
          <p:cNvPr id="4" name="Text Placeholder 6">
            <a:extLst>
              <a:ext uri="{FF2B5EF4-FFF2-40B4-BE49-F238E27FC236}">
                <a16:creationId xmlns:a16="http://schemas.microsoft.com/office/drawing/2014/main" id="{EE614574-0515-4CC3-8636-3C04BC31C894}"/>
              </a:ext>
            </a:extLst>
          </p:cNvPr>
          <p:cNvSpPr>
            <a:spLocks noGrp="1"/>
          </p:cNvSpPr>
          <p:nvPr>
            <p:ph type="body" sz="quarter" idx="11" hasCustomPrompt="1"/>
          </p:nvPr>
        </p:nvSpPr>
        <p:spPr>
          <a:xfrm>
            <a:off x="227966" y="5411886"/>
            <a:ext cx="8686800" cy="1188720"/>
          </a:xfrm>
        </p:spPr>
        <p:txBody>
          <a:bodyPr/>
          <a:lstStyle>
            <a:lvl1pPr marL="174625" indent="-174625">
              <a:spcBef>
                <a:spcPts val="0"/>
              </a:spcBef>
              <a:buFont typeface="Arial" panose="020B0604020202020204" pitchFamily="34" charset="0"/>
              <a:buChar char="•"/>
              <a:defRPr sz="1600"/>
            </a:lvl1pPr>
            <a:lvl2pPr marL="342900" indent="-168275">
              <a:spcBef>
                <a:spcPts val="0"/>
              </a:spcBef>
              <a:defRPr sz="1400"/>
            </a:lvl2pPr>
            <a:lvl3pPr marL="517525" indent="-174625">
              <a:spcBef>
                <a:spcPts val="0"/>
              </a:spcBef>
              <a:defRPr sz="1400"/>
            </a:lvl3pPr>
            <a:lvl4pPr marL="631825" indent="-114300">
              <a:spcBef>
                <a:spcPts val="0"/>
              </a:spcBef>
              <a:defRPr sz="1200"/>
            </a:lvl4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2523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figure legen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w="28575">
            <a:noFill/>
          </a:ln>
        </p:spPr>
        <p:txBody>
          <a:bodyPr>
            <a:normAutofit/>
          </a:bodyPr>
          <a:lstStyle>
            <a:lvl1pPr algn="ctr">
              <a:defRPr sz="3200" b="1">
                <a:solidFill>
                  <a:schemeClr val="accent1">
                    <a:lumMod val="75000"/>
                  </a:schemeClr>
                </a:solidFill>
              </a:defRPr>
            </a:lvl1pPr>
          </a:lstStyle>
          <a:p>
            <a:r>
              <a:rPr lang="en-US"/>
              <a:t>Click to edit Master title style</a:t>
            </a:r>
          </a:p>
        </p:txBody>
      </p:sp>
      <p:sp>
        <p:nvSpPr>
          <p:cNvPr id="3" name="Content Placeholder 2"/>
          <p:cNvSpPr>
            <a:spLocks noGrp="1"/>
          </p:cNvSpPr>
          <p:nvPr>
            <p:ph idx="1"/>
          </p:nvPr>
        </p:nvSpPr>
        <p:spPr>
          <a:xfrm>
            <a:off x="2286000" y="955038"/>
            <a:ext cx="4572000" cy="2286000"/>
          </a:xfrm>
        </p:spPr>
        <p:txBody>
          <a:bodyPr/>
          <a:lstStyle>
            <a:lvl1pPr marL="174625" indent="-174625">
              <a:defRPr sz="1800">
                <a:solidFill>
                  <a:schemeClr val="bg1"/>
                </a:solidFill>
              </a:defRPr>
            </a:lvl1pPr>
            <a:lvl2pPr marL="398463" indent="-169863">
              <a:defRPr sz="1600">
                <a:solidFill>
                  <a:schemeClr val="bg1"/>
                </a:solidFill>
              </a:defRPr>
            </a:lvl2pPr>
            <a:lvl3pPr marL="576263" indent="-177800">
              <a:defRPr sz="1400">
                <a:solidFill>
                  <a:schemeClr val="bg1"/>
                </a:solidFill>
              </a:defRPr>
            </a:lvl3pPr>
            <a:lvl4pPr marL="914400" indent="-230188">
              <a:buFont typeface="Wingdings" panose="05000000000000000000" pitchFamily="2" charset="2"/>
              <a:buChar char="§"/>
              <a:defRPr/>
            </a:lvl4pPr>
          </a:lstStyle>
          <a:p>
            <a:pPr lvl="0"/>
            <a:r>
              <a:rPr lang="en-US"/>
              <a:t>Click to edit Master text styles</a:t>
            </a:r>
          </a:p>
          <a:p>
            <a:pPr lvl="1"/>
            <a:r>
              <a:rPr lang="en-US"/>
              <a:t>Second level</a:t>
            </a:r>
          </a:p>
          <a:p>
            <a:pPr lvl="2"/>
            <a:r>
              <a:rPr lang="en-US"/>
              <a:t>Third level</a:t>
            </a:r>
          </a:p>
        </p:txBody>
      </p:sp>
      <p:sp>
        <p:nvSpPr>
          <p:cNvPr id="4" name="Text Placeholder 6">
            <a:extLst>
              <a:ext uri="{FF2B5EF4-FFF2-40B4-BE49-F238E27FC236}">
                <a16:creationId xmlns:a16="http://schemas.microsoft.com/office/drawing/2014/main" id="{EE614574-0515-4CC3-8636-3C04BC31C894}"/>
              </a:ext>
            </a:extLst>
          </p:cNvPr>
          <p:cNvSpPr>
            <a:spLocks noGrp="1"/>
          </p:cNvSpPr>
          <p:nvPr>
            <p:ph type="body" sz="quarter" idx="11" hasCustomPrompt="1"/>
          </p:nvPr>
        </p:nvSpPr>
        <p:spPr>
          <a:xfrm>
            <a:off x="227966" y="3373116"/>
            <a:ext cx="8686800" cy="3227490"/>
          </a:xfrm>
        </p:spPr>
        <p:txBody>
          <a:bodyPr/>
          <a:lstStyle>
            <a:lvl1pPr marL="174625" indent="-174625">
              <a:spcBef>
                <a:spcPts val="0"/>
              </a:spcBef>
              <a:buFont typeface="Arial" panose="020B0604020202020204" pitchFamily="34" charset="0"/>
              <a:buChar char="•"/>
              <a:defRPr sz="1600">
                <a:solidFill>
                  <a:schemeClr val="bg1"/>
                </a:solidFill>
              </a:defRPr>
            </a:lvl1pPr>
            <a:lvl2pPr marL="342900" indent="-168275">
              <a:spcBef>
                <a:spcPts val="0"/>
              </a:spcBef>
              <a:defRPr sz="1400">
                <a:solidFill>
                  <a:schemeClr val="bg1"/>
                </a:solidFill>
              </a:defRPr>
            </a:lvl2pPr>
            <a:lvl3pPr marL="517525" indent="-174625">
              <a:spcBef>
                <a:spcPts val="0"/>
              </a:spcBef>
              <a:defRPr sz="1400">
                <a:solidFill>
                  <a:schemeClr val="bg1"/>
                </a:solidFill>
              </a:defRPr>
            </a:lvl3pPr>
            <a:lvl4pPr marL="631825" indent="-114300">
              <a:spcBef>
                <a:spcPts val="0"/>
              </a:spcBef>
              <a:defRPr sz="1200">
                <a:solidFill>
                  <a:schemeClr val="bg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81759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Small + Large Figures</a:t>
            </a:r>
          </a:p>
        </p:txBody>
      </p:sp>
      <p:sp>
        <p:nvSpPr>
          <p:cNvPr id="3" name="Content Placeholder 2"/>
          <p:cNvSpPr>
            <a:spLocks noGrp="1"/>
          </p:cNvSpPr>
          <p:nvPr>
            <p:ph idx="1" hasCustomPrompt="1"/>
          </p:nvPr>
        </p:nvSpPr>
        <p:spPr>
          <a:xfrm>
            <a:off x="1691640" y="926256"/>
            <a:ext cx="7132320" cy="4361688"/>
          </a:xfrm>
        </p:spPr>
        <p:txBody>
          <a:bodyPr/>
          <a:lstStyle>
            <a:lvl1pPr marL="169863" indent="-169863">
              <a:defRPr sz="2000"/>
            </a:lvl1pPr>
            <a:lvl2pPr marL="346075" indent="-176213">
              <a:defRPr sz="1800"/>
            </a:lvl2pPr>
            <a:lvl3pPr marL="515938" indent="-169863">
              <a:defRPr sz="1600"/>
            </a:lvl3pPr>
            <a:lvl4pPr marL="685800" indent="-169863">
              <a:buFont typeface="Wingdings" panose="05000000000000000000" pitchFamily="2" charset="2"/>
              <a:buChar cha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a:extLst>
              <a:ext uri="{FF2B5EF4-FFF2-40B4-BE49-F238E27FC236}">
                <a16:creationId xmlns:a16="http://schemas.microsoft.com/office/drawing/2014/main" id="{EA211FA6-FC7C-4183-8EBD-EEE05056ED54}"/>
              </a:ext>
            </a:extLst>
          </p:cNvPr>
          <p:cNvSpPr>
            <a:spLocks noGrp="1"/>
          </p:cNvSpPr>
          <p:nvPr>
            <p:ph type="pic" sz="quarter" idx="10"/>
          </p:nvPr>
        </p:nvSpPr>
        <p:spPr>
          <a:xfrm>
            <a:off x="228600" y="926574"/>
            <a:ext cx="1828800" cy="1973262"/>
          </a:xfrm>
        </p:spPr>
        <p:txBody>
          <a:bodyPr/>
          <a:lstStyle/>
          <a:p>
            <a:endParaRPr lang="en-US"/>
          </a:p>
        </p:txBody>
      </p:sp>
      <p:sp>
        <p:nvSpPr>
          <p:cNvPr id="7" name="Text Placeholder 6">
            <a:extLst>
              <a:ext uri="{FF2B5EF4-FFF2-40B4-BE49-F238E27FC236}">
                <a16:creationId xmlns:a16="http://schemas.microsoft.com/office/drawing/2014/main" id="{B098873D-154F-4B17-B836-B1186A35846A}"/>
              </a:ext>
            </a:extLst>
          </p:cNvPr>
          <p:cNvSpPr>
            <a:spLocks noGrp="1"/>
          </p:cNvSpPr>
          <p:nvPr>
            <p:ph type="body" sz="quarter" idx="11"/>
          </p:nvPr>
        </p:nvSpPr>
        <p:spPr>
          <a:xfrm>
            <a:off x="227966" y="5572759"/>
            <a:ext cx="8686800" cy="1188720"/>
          </a:xfrm>
        </p:spPr>
        <p:txBody>
          <a:bodyPr/>
          <a:lstStyle>
            <a:lvl1pPr marL="174625" indent="-174625">
              <a:spcBef>
                <a:spcPts val="0"/>
              </a:spcBef>
              <a:defRPr sz="1600"/>
            </a:lvl1pPr>
            <a:lvl2pPr marL="342900" indent="-168275">
              <a:spcBef>
                <a:spcPts val="0"/>
              </a:spcBef>
              <a:defRPr sz="1400"/>
            </a:lvl2pPr>
            <a:lvl3pPr marL="517525" indent="-174625">
              <a:spcBef>
                <a:spcPts val="0"/>
              </a:spcBef>
              <a:defRPr sz="1400"/>
            </a:lvl3pPr>
            <a:lvl4pPr marL="631825" indent="-114300">
              <a:spcBef>
                <a:spcPts val="0"/>
              </a:spcBef>
              <a:defRPr sz="12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43483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lstStyle>
            <a:lvl1pPr algn="ctr">
              <a:defRPr/>
            </a:lvl1pPr>
          </a:lstStyle>
          <a:p>
            <a:r>
              <a:rPr lang="en-US"/>
              <a:t>0 x 0</a:t>
            </a:r>
          </a:p>
        </p:txBody>
      </p:sp>
    </p:spTree>
    <p:extLst>
      <p:ext uri="{BB962C8B-B14F-4D97-AF65-F5344CB8AC3E}">
        <p14:creationId xmlns:p14="http://schemas.microsoft.com/office/powerpoint/2010/main" val="68201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1by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320"/>
            <a:ext cx="7886700" cy="640080"/>
          </a:xfrm>
          <a:ln w="28575">
            <a:noFill/>
          </a:ln>
        </p:spPr>
        <p:txBody>
          <a:bodyPr>
            <a:normAutofit/>
          </a:bodyPr>
          <a:lstStyle>
            <a:lvl1pPr algn="ctr">
              <a:defRPr sz="3600"/>
            </a:lvl1pPr>
          </a:lstStyle>
          <a:p>
            <a:r>
              <a:rPr lang="en-US"/>
              <a:t>1x1</a:t>
            </a:r>
          </a:p>
        </p:txBody>
      </p:sp>
      <p:sp>
        <p:nvSpPr>
          <p:cNvPr id="4" name="Content Placeholder 3"/>
          <p:cNvSpPr>
            <a:spLocks noGrp="1"/>
          </p:cNvSpPr>
          <p:nvPr>
            <p:ph sz="quarter" idx="10"/>
          </p:nvPr>
        </p:nvSpPr>
        <p:spPr>
          <a:xfrm>
            <a:off x="0" y="929294"/>
            <a:ext cx="9144000" cy="5577840"/>
          </a:xfrm>
        </p:spPr>
        <p:txBody>
          <a:bodyPr/>
          <a:lstStyle>
            <a:lvl1pPr marL="169863" indent="-169863">
              <a:defRPr sz="2000"/>
            </a:lvl1pPr>
            <a:lvl2pPr marL="346075" indent="-176213">
              <a:defRPr sz="1800"/>
            </a:lvl2pPr>
            <a:lvl3pPr marL="515938" indent="-169863">
              <a:defRPr sz="1600"/>
            </a:lvl3pPr>
            <a:lvl4pPr marL="685800" indent="-169863">
              <a:defRPr sz="1400"/>
            </a:lvl4pPr>
            <a:lvl5pPr marL="803275" indent="-117475">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047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djusted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9842" y="872349"/>
            <a:ext cx="3868340"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4" name="Content Placeholder 3"/>
          <p:cNvSpPr>
            <a:spLocks noGrp="1"/>
          </p:cNvSpPr>
          <p:nvPr>
            <p:ph sz="half" idx="2"/>
          </p:nvPr>
        </p:nvSpPr>
        <p:spPr>
          <a:xfrm>
            <a:off x="629842" y="1428012"/>
            <a:ext cx="3868340" cy="2898648"/>
          </a:xfrm>
        </p:spPr>
        <p:txBody>
          <a:bodyPr/>
          <a:lstStyle>
            <a:lvl1pPr marL="0" indent="0">
              <a:buNone/>
              <a:defRPr/>
            </a:lvl1pPr>
          </a:lstStyle>
          <a:p>
            <a:pPr lvl="0"/>
            <a:endParaRPr lang="en-US"/>
          </a:p>
        </p:txBody>
      </p:sp>
      <p:sp>
        <p:nvSpPr>
          <p:cNvPr id="5" name="Text Placeholder 4"/>
          <p:cNvSpPr>
            <a:spLocks noGrp="1"/>
          </p:cNvSpPr>
          <p:nvPr>
            <p:ph type="body" sz="quarter" idx="3" hasCustomPrompt="1"/>
          </p:nvPr>
        </p:nvSpPr>
        <p:spPr>
          <a:xfrm>
            <a:off x="4629150" y="872349"/>
            <a:ext cx="3887391" cy="548640"/>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Title</a:t>
            </a:r>
          </a:p>
        </p:txBody>
      </p:sp>
      <p:sp>
        <p:nvSpPr>
          <p:cNvPr id="6" name="Content Placeholder 5"/>
          <p:cNvSpPr>
            <a:spLocks noGrp="1"/>
          </p:cNvSpPr>
          <p:nvPr>
            <p:ph sz="quarter" idx="4"/>
          </p:nvPr>
        </p:nvSpPr>
        <p:spPr>
          <a:xfrm>
            <a:off x="4629150" y="1428012"/>
            <a:ext cx="3887391" cy="2898648"/>
          </a:xfrm>
        </p:spPr>
        <p:txBody>
          <a:bodyPr/>
          <a:lstStyle>
            <a:lvl1pPr marL="0" indent="0">
              <a:buNone/>
              <a:defRPr/>
            </a:lvl1pPr>
          </a:lstStyle>
          <a:p>
            <a:pPr lvl="0"/>
            <a:endParaRPr lang="en-US"/>
          </a:p>
        </p:txBody>
      </p:sp>
      <p:sp>
        <p:nvSpPr>
          <p:cNvPr id="10" name="Title 9"/>
          <p:cNvSpPr>
            <a:spLocks noGrp="1"/>
          </p:cNvSpPr>
          <p:nvPr>
            <p:ph type="title" hasCustomPrompt="1"/>
          </p:nvPr>
        </p:nvSpPr>
        <p:spPr>
          <a:xfrm>
            <a:off x="628650" y="274320"/>
            <a:ext cx="7886700" cy="640080"/>
          </a:xfrm>
          <a:ln w="28575">
            <a:noFill/>
          </a:ln>
        </p:spPr>
        <p:txBody>
          <a:bodyPr/>
          <a:lstStyle>
            <a:lvl1pPr algn="ctr">
              <a:defRPr/>
            </a:lvl1pPr>
          </a:lstStyle>
          <a:p>
            <a:r>
              <a:rPr lang="en-US"/>
              <a:t>1 x 2</a:t>
            </a:r>
          </a:p>
        </p:txBody>
      </p:sp>
      <p:sp>
        <p:nvSpPr>
          <p:cNvPr id="7" name="Text Placeholder 6"/>
          <p:cNvSpPr>
            <a:spLocks noGrp="1"/>
          </p:cNvSpPr>
          <p:nvPr>
            <p:ph type="body" sz="quarter" idx="10" hasCustomPrompt="1"/>
          </p:nvPr>
        </p:nvSpPr>
        <p:spPr>
          <a:xfrm>
            <a:off x="228600" y="4431774"/>
            <a:ext cx="8686800" cy="1828800"/>
          </a:xfrm>
        </p:spPr>
        <p:txBody>
          <a:bodyPr>
            <a:normAutofit/>
          </a:bodyPr>
          <a:lstStyle>
            <a:lvl1pPr marL="0" indent="0">
              <a:spcBef>
                <a:spcPts val="600"/>
              </a:spcBef>
              <a:buFont typeface="Arial" panose="020B0604020202020204" pitchFamily="34" charset="0"/>
              <a:buNone/>
              <a:defRPr sz="1600"/>
            </a:lvl1pPr>
          </a:lstStyle>
          <a:p>
            <a:pPr lvl="0"/>
            <a:r>
              <a:rPr lang="en-US"/>
              <a:t>Figure 1.</a:t>
            </a:r>
          </a:p>
          <a:p>
            <a:pPr lvl="0"/>
            <a:endParaRPr lang="en-US"/>
          </a:p>
        </p:txBody>
      </p:sp>
    </p:spTree>
    <p:extLst>
      <p:ext uri="{BB962C8B-B14F-4D97-AF65-F5344CB8AC3E}">
        <p14:creationId xmlns:p14="http://schemas.microsoft.com/office/powerpoint/2010/main" val="3006482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djusted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57200" y="925276"/>
            <a:ext cx="4572000" cy="5609450"/>
          </a:xfrm>
        </p:spPr>
        <p:txBody>
          <a:bodyPr/>
          <a:lstStyle>
            <a:lvl1pPr marL="169863" indent="-169863">
              <a:defRPr sz="2000"/>
            </a:lvl1pPr>
            <a:lvl2pPr marL="346075" indent="-176213">
              <a:defRPr sz="1800"/>
            </a:lvl2pPr>
            <a:lvl3pPr marL="515938" indent="-169863">
              <a:defRPr sz="1600"/>
            </a:lvl3pPr>
            <a:lvl4pPr marL="685800" indent="-169863">
              <a:defRPr sz="1400"/>
            </a:lvl4pPr>
            <a:lvl5pPr marL="803275" indent="-117475">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029199" y="925276"/>
            <a:ext cx="3657600" cy="5609450"/>
          </a:xfrm>
        </p:spPr>
        <p:txBody>
          <a:bodyPr/>
          <a:lstStyle>
            <a:lvl1pPr marL="169863" indent="-169863">
              <a:defRPr sz="2000"/>
            </a:lvl1pPr>
            <a:lvl2pPr marL="346075" indent="-176213">
              <a:defRPr sz="1800"/>
            </a:lvl2pPr>
            <a:lvl3pPr marL="515938" indent="-169863">
              <a:defRPr sz="1600"/>
            </a:lvl3pPr>
            <a:lvl4pPr marL="685800" indent="-169863">
              <a:defRPr sz="1400"/>
            </a:lvl4pPr>
            <a:lvl5pPr marL="803275" indent="-117475">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hasCustomPrompt="1"/>
          </p:nvPr>
        </p:nvSpPr>
        <p:spPr>
          <a:xfrm>
            <a:off x="628650" y="274320"/>
            <a:ext cx="7886700" cy="640080"/>
          </a:xfrm>
          <a:ln w="28575">
            <a:noFill/>
          </a:ln>
        </p:spPr>
        <p:txBody>
          <a:bodyPr/>
          <a:lstStyle>
            <a:lvl1pPr algn="ctr">
              <a:defRPr/>
            </a:lvl1pPr>
          </a:lstStyle>
          <a:p>
            <a:r>
              <a:rPr lang="en-US"/>
              <a:t>Big &amp; Narrow</a:t>
            </a:r>
          </a:p>
        </p:txBody>
      </p:sp>
    </p:spTree>
    <p:extLst>
      <p:ext uri="{BB962C8B-B14F-4D97-AF65-F5344CB8AC3E}">
        <p14:creationId xmlns:p14="http://schemas.microsoft.com/office/powerpoint/2010/main" val="388589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320"/>
            <a:ext cx="7886700" cy="548640"/>
          </a:xfrm>
          <a:prstGeom prst="rect">
            <a:avLst/>
          </a:prstGeom>
          <a:solidFill>
            <a:schemeClr val="accent1">
              <a:lumMod val="20000"/>
              <a:lumOff val="80000"/>
            </a:schemeClr>
          </a:solid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188720"/>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cxnSp>
        <p:nvCxnSpPr>
          <p:cNvPr id="5" name="Straight Connector 4">
            <a:extLst>
              <a:ext uri="{FF2B5EF4-FFF2-40B4-BE49-F238E27FC236}">
                <a16:creationId xmlns:a16="http://schemas.microsoft.com/office/drawing/2014/main" id="{FEB14875-52B7-4D38-B740-C8716B48BD68}"/>
              </a:ext>
            </a:extLst>
          </p:cNvPr>
          <p:cNvCxnSpPr>
            <a:cxnSpLocks/>
          </p:cNvCxnSpPr>
          <p:nvPr userDrawn="1"/>
        </p:nvCxnSpPr>
        <p:spPr>
          <a:xfrm flipV="1">
            <a:off x="0" y="857490"/>
            <a:ext cx="9144000" cy="1"/>
          </a:xfrm>
          <a:prstGeom prst="line">
            <a:avLst/>
          </a:prstGeom>
          <a:ln w="2857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6741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0" r:id="rId3"/>
    <p:sldLayoutId id="2147483682" r:id="rId4"/>
    <p:sldLayoutId id="2147483678" r:id="rId5"/>
    <p:sldLayoutId id="2147483666" r:id="rId6"/>
    <p:sldLayoutId id="2147483675" r:id="rId7"/>
    <p:sldLayoutId id="2147483676" r:id="rId8"/>
    <p:sldLayoutId id="2147483677" r:id="rId9"/>
    <p:sldLayoutId id="2147483673" r:id="rId10"/>
    <p:sldLayoutId id="2147483674" r:id="rId11"/>
    <p:sldLayoutId id="2147483672" r:id="rId12"/>
    <p:sldLayoutId id="2147483667" r:id="rId13"/>
    <p:sldLayoutId id="2147483679" r:id="rId14"/>
    <p:sldLayoutId id="2147483683" r:id="rId15"/>
    <p:sldLayoutId id="2147483684" r:id="rId16"/>
  </p:sldLayoutIdLst>
  <p:txStyles>
    <p:titleStyle>
      <a:lvl1pPr algn="ctr"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169863" indent="-169863"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213"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5938" indent="-169863"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12.xml"/><Relationship Id="rId5" Type="http://schemas.openxmlformats.org/officeDocument/2006/relationships/image" Target="../media/image100.emf"/><Relationship Id="rId4" Type="http://schemas.openxmlformats.org/officeDocument/2006/relationships/image" Target="../media/image99.emf"/></Relationships>
</file>

<file path=ppt/slides/_rels/slide10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mailto:anandi1@jhmi.edu" TargetMode="External"/><Relationship Id="rId2" Type="http://schemas.openxmlformats.org/officeDocument/2006/relationships/hyperlink" Target="https://docs.microsoft.com/en-us/windows/wsl/install-win10" TargetMode="External"/><Relationship Id="rId1" Type="http://schemas.openxmlformats.org/officeDocument/2006/relationships/slideLayout" Target="../slideLayouts/slideLayout2.xml"/><Relationship Id="rId4" Type="http://schemas.openxmlformats.org/officeDocument/2006/relationships/hyperlink" Target="mailto:hkuwaba1@jhmi.edu"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emf"/><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urfer.nmr.mgh.harvard.edu/fswiki/FreeSurferWiki"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eople.cas.sc.edu/rorden/anatomy/na_ac.html" TargetMode="External"/><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D2_B7F4ED78.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DA_EBBFE9BB.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DE_6658AA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DF_B27F916E.xm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8/10/relationships/comments" Target="../comments/modernComment_1E0_3B5A55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microsoft.com/office/2018/10/relationships/comments" Target="../comments/modernComment_1FC_E82EF26D.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microsoft.com/office/2018/10/relationships/comments" Target="../comments/modernComment_1EC_6E439E82.xm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8/10/relationships/comments" Target="../comments/modernComment_1F7_758CB0A6.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B1_E4CA92D0.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hyperlink" Target="file:///\\10.113.19.146\Data"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microsoft.com/office/2018/10/relationships/comments" Target="../comments/modernComment_22A_92634B85.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microsoft.com/office/2018/10/relationships/comments" Target="../comments/modernComment_206_7889E31C.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8/10/relationships/comments" Target="../comments/modernComment_232_9C64A3A3.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microsoft.com/office/2018/10/relationships/comments" Target="../comments/modernComment_238_44A8DCD3.xm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8.png"/></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4F28-B5E3-482E-AAEC-8C6FC3BF134A}"/>
              </a:ext>
            </a:extLst>
          </p:cNvPr>
          <p:cNvSpPr>
            <a:spLocks noGrp="1"/>
          </p:cNvSpPr>
          <p:nvPr>
            <p:ph type="ctrTitle"/>
          </p:nvPr>
        </p:nvSpPr>
        <p:spPr>
          <a:xfrm>
            <a:off x="685800" y="1122363"/>
            <a:ext cx="7772400" cy="2048057"/>
          </a:xfrm>
        </p:spPr>
        <p:txBody>
          <a:bodyPr anchor="ctr"/>
          <a:lstStyle/>
          <a:p>
            <a:pPr>
              <a:spcBef>
                <a:spcPts val="1200"/>
              </a:spcBef>
            </a:pPr>
            <a:r>
              <a:rPr lang="en-US" sz="4800"/>
              <a:t>IDAE Users’ Manual</a:t>
            </a:r>
            <a:br>
              <a:rPr lang="en-US"/>
            </a:br>
            <a:r>
              <a:rPr lang="en-US" sz="2400"/>
              <a:t>The Integrative Data Analysis Environment for Brain PET</a:t>
            </a:r>
          </a:p>
        </p:txBody>
      </p:sp>
      <p:sp>
        <p:nvSpPr>
          <p:cNvPr id="3" name="Subtitle 2">
            <a:extLst>
              <a:ext uri="{FF2B5EF4-FFF2-40B4-BE49-F238E27FC236}">
                <a16:creationId xmlns:a16="http://schemas.microsoft.com/office/drawing/2014/main" id="{646E09A7-2F1F-4BED-A158-8CB13FE17E38}"/>
              </a:ext>
            </a:extLst>
          </p:cNvPr>
          <p:cNvSpPr>
            <a:spLocks noGrp="1"/>
          </p:cNvSpPr>
          <p:nvPr>
            <p:ph type="subTitle" idx="1"/>
          </p:nvPr>
        </p:nvSpPr>
        <p:spPr/>
        <p:txBody>
          <a:bodyPr/>
          <a:lstStyle/>
          <a:p>
            <a:r>
              <a:rPr lang="en-US">
                <a:solidFill>
                  <a:schemeClr val="bg1"/>
                </a:solidFill>
              </a:rPr>
              <a:t>Hiroto Kuwabara, MD, PhD and the IDAE Team</a:t>
            </a:r>
          </a:p>
          <a:p>
            <a:r>
              <a:rPr lang="en-US">
                <a:solidFill>
                  <a:schemeClr val="bg1"/>
                </a:solidFill>
              </a:rPr>
              <a:t>Radiology (Nuclear Medicine)</a:t>
            </a:r>
          </a:p>
          <a:p>
            <a:r>
              <a:rPr lang="en-US">
                <a:solidFill>
                  <a:schemeClr val="bg1"/>
                </a:solidFill>
              </a:rPr>
              <a:t>Johns Hopkins University School of Medicine</a:t>
            </a:r>
          </a:p>
        </p:txBody>
      </p:sp>
    </p:spTree>
    <p:extLst>
      <p:ext uri="{BB962C8B-B14F-4D97-AF65-F5344CB8AC3E}">
        <p14:creationId xmlns:p14="http://schemas.microsoft.com/office/powerpoint/2010/main" val="2084815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5AFA0-8990-41E4-97AD-E228AABD8943}"/>
              </a:ext>
            </a:extLst>
          </p:cNvPr>
          <p:cNvSpPr>
            <a:spLocks noGrp="1"/>
          </p:cNvSpPr>
          <p:nvPr>
            <p:ph type="title"/>
          </p:nvPr>
        </p:nvSpPr>
        <p:spPr/>
        <p:txBody>
          <a:bodyPr/>
          <a:lstStyle/>
          <a:p>
            <a:endParaRPr lang="en-US"/>
          </a:p>
        </p:txBody>
      </p:sp>
      <p:graphicFrame>
        <p:nvGraphicFramePr>
          <p:cNvPr id="4" name="Table 4">
            <a:extLst>
              <a:ext uri="{FF2B5EF4-FFF2-40B4-BE49-F238E27FC236}">
                <a16:creationId xmlns:a16="http://schemas.microsoft.com/office/drawing/2014/main" id="{0D7902B3-5779-4214-9C10-4678880B3B7A}"/>
              </a:ext>
            </a:extLst>
          </p:cNvPr>
          <p:cNvGraphicFramePr>
            <a:graphicFrameLocks noGrp="1"/>
          </p:cNvGraphicFramePr>
          <p:nvPr>
            <p:ph idx="1"/>
            <p:extLst>
              <p:ext uri="{D42A27DB-BD31-4B8C-83A1-F6EECF244321}">
                <p14:modId xmlns:p14="http://schemas.microsoft.com/office/powerpoint/2010/main" val="1032584149"/>
              </p:ext>
            </p:extLst>
          </p:nvPr>
        </p:nvGraphicFramePr>
        <p:xfrm>
          <a:off x="628650" y="950913"/>
          <a:ext cx="7886700" cy="4475480"/>
        </p:xfrm>
        <a:graphic>
          <a:graphicData uri="http://schemas.openxmlformats.org/drawingml/2006/table">
            <a:tbl>
              <a:tblPr firstRow="1" bandRow="1">
                <a:tableStyleId>{5C22544A-7EE6-4342-B048-85BDC9FD1C3A}</a:tableStyleId>
              </a:tblPr>
              <a:tblGrid>
                <a:gridCol w="1459642">
                  <a:extLst>
                    <a:ext uri="{9D8B030D-6E8A-4147-A177-3AD203B41FA5}">
                      <a16:colId xmlns:a16="http://schemas.microsoft.com/office/drawing/2014/main" val="326370132"/>
                    </a:ext>
                  </a:extLst>
                </a:gridCol>
                <a:gridCol w="6427058">
                  <a:extLst>
                    <a:ext uri="{9D8B030D-6E8A-4147-A177-3AD203B41FA5}">
                      <a16:colId xmlns:a16="http://schemas.microsoft.com/office/drawing/2014/main" val="3380607064"/>
                    </a:ext>
                  </a:extLst>
                </a:gridCol>
              </a:tblGrid>
              <a:tr h="370840">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418448654"/>
                  </a:ext>
                </a:extLst>
              </a:tr>
              <a:tr h="370840">
                <a:tc>
                  <a:txBody>
                    <a:bodyPr/>
                    <a:lstStyle/>
                    <a:p>
                      <a:endParaRPr lang="en-US" sz="1600"/>
                    </a:p>
                  </a:txBody>
                  <a:tcPr/>
                </a:tc>
                <a:tc>
                  <a:txBody>
                    <a:bodyPr/>
                    <a:lstStyle/>
                    <a:p>
                      <a:pPr marL="173038" indent="-173038">
                        <a:buFont typeface="Arial" panose="020B0604020202020204" pitchFamily="34" charset="0"/>
                        <a:buChar char="•"/>
                      </a:pPr>
                      <a:r>
                        <a:rPr lang="en-US" sz="1600" dirty="0"/>
                        <a:t>Take a directory where you have processed PET-related files:</a:t>
                      </a:r>
                    </a:p>
                    <a:p>
                      <a:r>
                        <a:rPr lang="en-US" sz="1400" dirty="0">
                          <a:latin typeface="Consolas" panose="020B0609020204030204" pitchFamily="49" charset="0"/>
                        </a:rPr>
                        <a:t>X:\abc\fdaha\PET220211\am\103123\pet_data</a:t>
                      </a:r>
                    </a:p>
                  </a:txBody>
                  <a:tcPr/>
                </a:tc>
                <a:extLst>
                  <a:ext uri="{0D108BD9-81ED-4DB2-BD59-A6C34878D82A}">
                    <a16:rowId xmlns:a16="http://schemas.microsoft.com/office/drawing/2014/main" val="3218643070"/>
                  </a:ext>
                </a:extLst>
              </a:tr>
              <a:tr h="370840">
                <a:tc>
                  <a:txBody>
                    <a:bodyPr/>
                    <a:lstStyle/>
                    <a:p>
                      <a:endParaRPr lang="en-US" sz="1600"/>
                    </a:p>
                  </a:txBody>
                  <a:tcPr/>
                </a:tc>
                <a:tc>
                  <a:txBody>
                    <a:bodyPr/>
                    <a:lstStyle/>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Let’s assume you choose to place files from IDAE in subfolders ‘idae’: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rPr>
                        <a:t>X:\abc\</a:t>
                      </a:r>
                      <a:r>
                        <a:rPr lang="en-US" sz="1400" dirty="0">
                          <a:highlight>
                            <a:srgbClr val="FF0000"/>
                          </a:highlight>
                          <a:latin typeface="Consolas" panose="020B0609020204030204" pitchFamily="49" charset="0"/>
                        </a:rPr>
                        <a:t>fdaha</a:t>
                      </a:r>
                      <a:r>
                        <a:rPr lang="en-US" sz="1400" dirty="0">
                          <a:latin typeface="Consolas" panose="020B0609020204030204" pitchFamily="49" charset="0"/>
                        </a:rPr>
                        <a:t>\</a:t>
                      </a:r>
                      <a:r>
                        <a:rPr lang="en-US" sz="1400" dirty="0">
                          <a:highlight>
                            <a:srgbClr val="FFFF00"/>
                          </a:highlight>
                          <a:latin typeface="Consolas" panose="020B0609020204030204" pitchFamily="49" charset="0"/>
                        </a:rPr>
                        <a:t>PET220211</a:t>
                      </a:r>
                      <a:r>
                        <a:rPr lang="en-US" sz="1400" dirty="0">
                          <a:latin typeface="Consolas" panose="020B0609020204030204" pitchFamily="49" charset="0"/>
                        </a:rPr>
                        <a:t>\</a:t>
                      </a:r>
                      <a:r>
                        <a:rPr lang="en-US" sz="1400" dirty="0">
                          <a:highlight>
                            <a:srgbClr val="00FF00"/>
                          </a:highlight>
                          <a:latin typeface="Consolas" panose="020B0609020204030204" pitchFamily="49" charset="0"/>
                        </a:rPr>
                        <a:t>am</a:t>
                      </a:r>
                      <a:r>
                        <a:rPr lang="en-US" sz="1400" dirty="0">
                          <a:latin typeface="Consolas" panose="020B0609020204030204" pitchFamily="49" charset="0"/>
                        </a:rPr>
                        <a:t>\</a:t>
                      </a:r>
                      <a:r>
                        <a:rPr lang="en-US" sz="1400" dirty="0">
                          <a:highlight>
                            <a:srgbClr val="FFFF00"/>
                          </a:highlight>
                          <a:latin typeface="Consolas" panose="020B0609020204030204" pitchFamily="49" charset="0"/>
                        </a:rPr>
                        <a:t>103123</a:t>
                      </a:r>
                      <a:r>
                        <a:rPr lang="en-US" sz="1400" dirty="0">
                          <a:latin typeface="Consolas" panose="020B0609020204030204" pitchFamily="49" charset="0"/>
                        </a:rPr>
                        <a:t>\pet_data\idae</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Identify </a:t>
                      </a:r>
                      <a:r>
                        <a:rPr lang="en-US" sz="1600"/>
                        <a:t>the </a:t>
                      </a:r>
                      <a:r>
                        <a:rPr lang="en-US" sz="1600">
                          <a:highlight>
                            <a:srgbClr val="FF0000"/>
                          </a:highlight>
                        </a:rPr>
                        <a:t>subject ID</a:t>
                      </a:r>
                      <a:r>
                        <a:rPr lang="en-US" sz="1600"/>
                        <a:t> </a:t>
                      </a:r>
                      <a:r>
                        <a:rPr lang="en-US" sz="1600" dirty="0"/>
                        <a:t>segment, segments that are </a:t>
                      </a:r>
                      <a:r>
                        <a:rPr lang="en-US" sz="1600" dirty="0">
                          <a:highlight>
                            <a:srgbClr val="FFFF00"/>
                          </a:highlight>
                        </a:rPr>
                        <a:t>shared</a:t>
                      </a:r>
                      <a:r>
                        <a:rPr lang="en-US" sz="1600" dirty="0"/>
                        <a:t> with the PET-MRI server, and segments that </a:t>
                      </a:r>
                      <a:r>
                        <a:rPr lang="en-US" sz="1600" dirty="0">
                          <a:highlight>
                            <a:srgbClr val="00FF00"/>
                          </a:highlight>
                        </a:rPr>
                        <a:t>vary</a:t>
                      </a:r>
                      <a:r>
                        <a:rPr lang="en-US" sz="1600" dirty="0"/>
                        <a:t>.</a:t>
                      </a:r>
                    </a:p>
                  </a:txBody>
                  <a:tcPr/>
                </a:tc>
                <a:extLst>
                  <a:ext uri="{0D108BD9-81ED-4DB2-BD59-A6C34878D82A}">
                    <a16:rowId xmlns:a16="http://schemas.microsoft.com/office/drawing/2014/main" val="2600503837"/>
                  </a:ext>
                </a:extLst>
              </a:tr>
              <a:tr h="370840">
                <a:tc>
                  <a:txBody>
                    <a:bodyPr/>
                    <a:lstStyle/>
                    <a:p>
                      <a:endParaRPr lang="en-US" sz="1600"/>
                    </a:p>
                  </a:txBody>
                  <a:tcPr/>
                </a:tc>
                <a:tc>
                  <a:txBody>
                    <a:bodyPr/>
                    <a:lstStyle/>
                    <a:p>
                      <a:pPr marL="173038" indent="-173038">
                        <a:buFont typeface="Arial" panose="020B0604020202020204" pitchFamily="34" charset="0"/>
                        <a:buChar char="•"/>
                      </a:pPr>
                      <a:r>
                        <a:rPr lang="en-US" sz="1600" dirty="0"/>
                        <a:t>Replace the special segments with designated special segment strings</a:t>
                      </a:r>
                    </a:p>
                    <a:p>
                      <a:r>
                        <a:rPr lang="en-US" sz="1400" dirty="0">
                          <a:latin typeface="Consolas" panose="020B0609020204030204" pitchFamily="49" charset="0"/>
                          <a:cs typeface="Courier New" panose="02070309020205020404" pitchFamily="49" charset="0"/>
                        </a:rPr>
                        <a:t>X:\abc\</a:t>
                      </a:r>
                      <a:r>
                        <a:rPr lang="en-US" sz="1400" dirty="0">
                          <a:highlight>
                            <a:srgbClr val="FF0000"/>
                          </a:highlight>
                          <a:latin typeface="Consolas" panose="020B0609020204030204" pitchFamily="49" charset="0"/>
                          <a:cs typeface="Courier New" panose="02070309020205020404" pitchFamily="49" charset="0"/>
                        </a:rPr>
                        <a:t>$</a:t>
                      </a:r>
                      <a:r>
                        <a:rPr lang="en-US" sz="1400" dirty="0">
                          <a:latin typeface="Consolas" panose="020B0609020204030204" pitchFamily="49" charset="0"/>
                          <a:cs typeface="Courier New" panose="02070309020205020404" pitchFamily="49" charset="0"/>
                        </a:rPr>
                        <a:t>\</a:t>
                      </a:r>
                      <a:r>
                        <a:rPr lang="en-US" sz="1400" dirty="0">
                          <a:highlight>
                            <a:srgbClr val="FFFF00"/>
                          </a:highlight>
                          <a:latin typeface="Consolas" panose="020B0609020204030204" pitchFamily="49" charset="0"/>
                          <a:cs typeface="Courier New" panose="02070309020205020404" pitchFamily="49" charset="0"/>
                        </a:rPr>
                        <a:t>link_seg_1</a:t>
                      </a:r>
                      <a:r>
                        <a:rPr lang="en-US" sz="1400" dirty="0">
                          <a:latin typeface="Consolas" panose="020B0609020204030204" pitchFamily="49" charset="0"/>
                          <a:cs typeface="Courier New" panose="02070309020205020404" pitchFamily="49" charset="0"/>
                        </a:rPr>
                        <a:t>\</a:t>
                      </a:r>
                      <a:r>
                        <a:rPr lang="en-US" sz="1400" dirty="0">
                          <a:highlight>
                            <a:srgbClr val="00FF00"/>
                          </a:highlight>
                          <a:latin typeface="Consolas" panose="020B0609020204030204" pitchFamily="49" charset="0"/>
                          <a:cs typeface="Courier New" panose="02070309020205020404" pitchFamily="49" charset="0"/>
                        </a:rPr>
                        <a:t>#</a:t>
                      </a:r>
                      <a:r>
                        <a:rPr lang="en-US" sz="1400" dirty="0">
                          <a:latin typeface="Consolas" panose="020B0609020204030204" pitchFamily="49" charset="0"/>
                          <a:cs typeface="Courier New" panose="02070309020205020404" pitchFamily="49" charset="0"/>
                        </a:rPr>
                        <a:t>\</a:t>
                      </a:r>
                      <a:r>
                        <a:rPr lang="en-US" sz="1400" dirty="0">
                          <a:highlight>
                            <a:srgbClr val="FFFF00"/>
                          </a:highlight>
                          <a:latin typeface="Consolas" panose="020B0609020204030204" pitchFamily="49" charset="0"/>
                          <a:cs typeface="Courier New" panose="02070309020205020404" pitchFamily="49" charset="0"/>
                        </a:rPr>
                        <a:t>link_seg_2</a:t>
                      </a:r>
                      <a:r>
                        <a:rPr lang="en-US" sz="1400" dirty="0">
                          <a:latin typeface="Consolas" panose="020B0609020204030204" pitchFamily="49" charset="0"/>
                          <a:cs typeface="Courier New" panose="02070309020205020404" pitchFamily="49" charset="0"/>
                        </a:rPr>
                        <a:t>\pet_data\idae</a:t>
                      </a:r>
                    </a:p>
                    <a:p>
                      <a:pPr marL="173038" indent="-173038">
                        <a:buFont typeface="Arial" panose="020B0604020202020204" pitchFamily="34" charset="0"/>
                        <a:buChar char="•"/>
                      </a:pPr>
                      <a:r>
                        <a:rPr lang="en-US" sz="1600" dirty="0"/>
                        <a:t>Note that ‘fixed’ segments between special segments are treated as varying segments</a:t>
                      </a:r>
                    </a:p>
                  </a:txBody>
                  <a:tcPr/>
                </a:tc>
                <a:extLst>
                  <a:ext uri="{0D108BD9-81ED-4DB2-BD59-A6C34878D82A}">
                    <a16:rowId xmlns:a16="http://schemas.microsoft.com/office/drawing/2014/main" val="1679063575"/>
                  </a:ext>
                </a:extLst>
              </a:tr>
              <a:tr h="370840">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487759854"/>
                  </a:ext>
                </a:extLst>
              </a:tr>
              <a:tr h="370840">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432512106"/>
                  </a:ext>
                </a:extLst>
              </a:tr>
              <a:tr h="370840">
                <a:tc>
                  <a:txBody>
                    <a:bodyPr/>
                    <a:lstStyle/>
                    <a:p>
                      <a:endParaRPr lang="en-US" sz="1600"/>
                    </a:p>
                  </a:txBody>
                  <a:tcPr/>
                </a:tc>
                <a:tc>
                  <a:txBody>
                    <a:bodyPr/>
                    <a:lstStyle/>
                    <a:p>
                      <a:endParaRPr lang="en-US" sz="1600"/>
                    </a:p>
                  </a:txBody>
                  <a:tcPr/>
                </a:tc>
                <a:extLst>
                  <a:ext uri="{0D108BD9-81ED-4DB2-BD59-A6C34878D82A}">
                    <a16:rowId xmlns:a16="http://schemas.microsoft.com/office/drawing/2014/main" val="1021023878"/>
                  </a:ext>
                </a:extLst>
              </a:tr>
              <a:tr h="370840">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1796555322"/>
                  </a:ext>
                </a:extLst>
              </a:tr>
            </a:tbl>
          </a:graphicData>
        </a:graphic>
      </p:graphicFrame>
    </p:spTree>
    <p:extLst>
      <p:ext uri="{BB962C8B-B14F-4D97-AF65-F5344CB8AC3E}">
        <p14:creationId xmlns:p14="http://schemas.microsoft.com/office/powerpoint/2010/main" val="3500460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3600-528B-48BF-87CA-3B9798A858B6}"/>
              </a:ext>
            </a:extLst>
          </p:cNvPr>
          <p:cNvSpPr>
            <a:spLocks noGrp="1"/>
          </p:cNvSpPr>
          <p:nvPr>
            <p:ph type="title"/>
          </p:nvPr>
        </p:nvSpPr>
        <p:spPr/>
        <p:txBody>
          <a:bodyPr/>
          <a:lstStyle/>
          <a:p>
            <a:r>
              <a:rPr lang="en-US" dirty="0"/>
              <a:t>Command Lines in </a:t>
            </a:r>
            <a:r>
              <a:rPr lang="en-US" dirty="0" err="1"/>
              <a:t>sumRes.m</a:t>
            </a:r>
            <a:endParaRPr lang="en-US" dirty="0"/>
          </a:p>
        </p:txBody>
      </p:sp>
      <p:sp>
        <p:nvSpPr>
          <p:cNvPr id="4" name="Content Placeholder 3">
            <a:extLst>
              <a:ext uri="{FF2B5EF4-FFF2-40B4-BE49-F238E27FC236}">
                <a16:creationId xmlns:a16="http://schemas.microsoft.com/office/drawing/2014/main" id="{51711622-CD59-4DD8-8899-CA21B87D1474}"/>
              </a:ext>
            </a:extLst>
          </p:cNvPr>
          <p:cNvSpPr>
            <a:spLocks noGrp="1"/>
          </p:cNvSpPr>
          <p:nvPr>
            <p:ph sz="half" idx="2"/>
          </p:nvPr>
        </p:nvSpPr>
        <p:spPr/>
        <p:txBody>
          <a:bodyPr/>
          <a:lstStyle/>
          <a:p>
            <a:r>
              <a:rPr lang="en-US" dirty="0"/>
              <a:t>Then (i.e., when the ‘at the bottom of </a:t>
            </a:r>
            <a:r>
              <a:rPr lang="en-US" dirty="0" err="1"/>
              <a:t>SS#x</a:t>
            </a:r>
            <a:r>
              <a:rPr lang="en-US" dirty="0"/>
              <a:t>’ tab was selected), command lines will be inserted to the file (</a:t>
            </a:r>
            <a:r>
              <a:rPr lang="en-US" dirty="0" err="1"/>
              <a:t>studyName_sumRes.m</a:t>
            </a:r>
            <a:r>
              <a:rPr lang="en-US" dirty="0"/>
              <a:t>) together with some comment lines (top panel; denoted by vertical orange line)</a:t>
            </a:r>
          </a:p>
          <a:p>
            <a:pPr lvl="1"/>
            <a:r>
              <a:rPr lang="en-US" dirty="0"/>
              <a:t>Do not alter the command lines unless the user knows what to do</a:t>
            </a:r>
          </a:p>
          <a:p>
            <a:pPr lvl="1"/>
            <a:r>
              <a:rPr lang="en-US" dirty="0"/>
              <a:t>However, the user can insert make-up lines at orange arrow</a:t>
            </a:r>
          </a:p>
          <a:p>
            <a:pPr lvl="2"/>
            <a:r>
              <a:rPr lang="en-US" dirty="0"/>
              <a:t>Select ‘coming soon’ tab under the ‘Make-ups’ GUI of the ‘display result’ (</a:t>
            </a:r>
            <a:r>
              <a:rPr lang="en-US" dirty="0" err="1"/>
              <a:t>disp.Res</a:t>
            </a:r>
            <a:r>
              <a:rPr lang="en-US" dirty="0"/>
              <a:t>) module</a:t>
            </a:r>
          </a:p>
          <a:p>
            <a:r>
              <a:rPr lang="en-US" dirty="0"/>
              <a:t>Hit ‘Perform’ GUI to generate a figure displaying plots mean normalized deviations of MRTM2.</a:t>
            </a:r>
          </a:p>
          <a:p>
            <a:r>
              <a:rPr lang="en-US" dirty="0"/>
              <a:t>Then, a new subsection was added in similar manner for 5T80, 10T80, and 15T80 all with k2R fixed at 0.104 min</a:t>
            </a:r>
            <a:r>
              <a:rPr lang="en-US" baseline="30000" dirty="0"/>
              <a:t>-1</a:t>
            </a:r>
            <a:r>
              <a:rPr lang="en-US" dirty="0"/>
              <a:t>.  </a:t>
            </a:r>
          </a:p>
          <a:p>
            <a:pPr lvl="1"/>
            <a:r>
              <a:rPr lang="en-US" dirty="0"/>
              <a:t>The new request is registered as ‘2: Normalized deviation: RTGA’</a:t>
            </a:r>
          </a:p>
          <a:p>
            <a:pPr lvl="1"/>
            <a:r>
              <a:rPr lang="en-US" dirty="0"/>
              <a:t>The ‘Perform’ GUI was hit to generate a figure displaying mean normalized deviations of RTGA</a:t>
            </a:r>
          </a:p>
        </p:txBody>
      </p:sp>
      <p:pic>
        <p:nvPicPr>
          <p:cNvPr id="14" name="Content Placeholder 13">
            <a:extLst>
              <a:ext uri="{FF2B5EF4-FFF2-40B4-BE49-F238E27FC236}">
                <a16:creationId xmlns:a16="http://schemas.microsoft.com/office/drawing/2014/main" id="{38324B63-8970-4CE9-982A-0225AF07FF1A}"/>
              </a:ext>
            </a:extLst>
          </p:cNvPr>
          <p:cNvPicPr>
            <a:picLocks noGrp="1" noChangeAspect="1"/>
          </p:cNvPicPr>
          <p:nvPr>
            <p:ph sz="half" idx="1"/>
          </p:nvPr>
        </p:nvPicPr>
        <p:blipFill>
          <a:blip r:embed="rId2"/>
          <a:stretch>
            <a:fillRect/>
          </a:stretch>
        </p:blipFill>
        <p:spPr>
          <a:xfrm>
            <a:off x="557614" y="1583606"/>
            <a:ext cx="3913971" cy="4127350"/>
          </a:xfrm>
          <a:prstGeom prst="rect">
            <a:avLst/>
          </a:prstGeom>
        </p:spPr>
      </p:pic>
    </p:spTree>
    <p:extLst>
      <p:ext uri="{BB962C8B-B14F-4D97-AF65-F5344CB8AC3E}">
        <p14:creationId xmlns:p14="http://schemas.microsoft.com/office/powerpoint/2010/main" val="34588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2639C-052F-43D0-BBBC-262CFD2700C4}"/>
              </a:ext>
            </a:extLst>
          </p:cNvPr>
          <p:cNvSpPr>
            <a:spLocks noGrp="1"/>
          </p:cNvSpPr>
          <p:nvPr>
            <p:ph type="body" idx="1"/>
          </p:nvPr>
        </p:nvSpPr>
        <p:spPr/>
        <p:txBody>
          <a:bodyPr/>
          <a:lstStyle/>
          <a:p>
            <a:r>
              <a:rPr lang="en-US" dirty="0"/>
              <a:t>MRTM2</a:t>
            </a:r>
          </a:p>
        </p:txBody>
      </p:sp>
      <p:pic>
        <p:nvPicPr>
          <p:cNvPr id="9" name="Content Placeholder 8">
            <a:extLst>
              <a:ext uri="{FF2B5EF4-FFF2-40B4-BE49-F238E27FC236}">
                <a16:creationId xmlns:a16="http://schemas.microsoft.com/office/drawing/2014/main" id="{4A95D268-8035-49F4-B2B8-EAEAA9EAA2AA}"/>
              </a:ext>
            </a:extLst>
          </p:cNvPr>
          <p:cNvPicPr>
            <a:picLocks noGrp="1" noChangeAspect="1"/>
          </p:cNvPicPr>
          <p:nvPr>
            <p:ph sz="half" idx="2"/>
          </p:nvPr>
        </p:nvPicPr>
        <p:blipFill>
          <a:blip r:embed="rId2"/>
          <a:stretch>
            <a:fillRect/>
          </a:stretch>
        </p:blipFill>
        <p:spPr>
          <a:xfrm>
            <a:off x="182563" y="1372844"/>
            <a:ext cx="4389437" cy="3289987"/>
          </a:xfrm>
          <a:solidFill>
            <a:schemeClr val="bg1"/>
          </a:solidFill>
        </p:spPr>
      </p:pic>
      <p:sp>
        <p:nvSpPr>
          <p:cNvPr id="4" name="Text Placeholder 3">
            <a:extLst>
              <a:ext uri="{FF2B5EF4-FFF2-40B4-BE49-F238E27FC236}">
                <a16:creationId xmlns:a16="http://schemas.microsoft.com/office/drawing/2014/main" id="{8FF27DC6-1DD5-4B78-9AA6-61BEEE89FCF2}"/>
              </a:ext>
            </a:extLst>
          </p:cNvPr>
          <p:cNvSpPr>
            <a:spLocks noGrp="1"/>
          </p:cNvSpPr>
          <p:nvPr>
            <p:ph type="body" sz="quarter" idx="3"/>
          </p:nvPr>
        </p:nvSpPr>
        <p:spPr/>
        <p:txBody>
          <a:bodyPr/>
          <a:lstStyle/>
          <a:p>
            <a:r>
              <a:rPr lang="en-US" dirty="0"/>
              <a:t>RTGA</a:t>
            </a:r>
          </a:p>
        </p:txBody>
      </p:sp>
      <p:pic>
        <p:nvPicPr>
          <p:cNvPr id="11" name="Content Placeholder 10">
            <a:extLst>
              <a:ext uri="{FF2B5EF4-FFF2-40B4-BE49-F238E27FC236}">
                <a16:creationId xmlns:a16="http://schemas.microsoft.com/office/drawing/2014/main" id="{D8BC9840-4451-4BA7-A873-D7FF48F727C5}"/>
              </a:ext>
            </a:extLst>
          </p:cNvPr>
          <p:cNvPicPr>
            <a:picLocks noGrp="1" noChangeAspect="1"/>
          </p:cNvPicPr>
          <p:nvPr>
            <p:ph sz="quarter" idx="4"/>
          </p:nvPr>
        </p:nvPicPr>
        <p:blipFill>
          <a:blip r:embed="rId3"/>
          <a:stretch>
            <a:fillRect/>
          </a:stretch>
        </p:blipFill>
        <p:spPr>
          <a:xfrm>
            <a:off x="4629150" y="1372843"/>
            <a:ext cx="4389438" cy="3289988"/>
          </a:xfrm>
          <a:solidFill>
            <a:schemeClr val="bg1"/>
          </a:solidFill>
        </p:spPr>
      </p:pic>
      <p:sp>
        <p:nvSpPr>
          <p:cNvPr id="6" name="Title 5">
            <a:extLst>
              <a:ext uri="{FF2B5EF4-FFF2-40B4-BE49-F238E27FC236}">
                <a16:creationId xmlns:a16="http://schemas.microsoft.com/office/drawing/2014/main" id="{FB447378-D9EE-49D9-9E71-479ED8FA0493}"/>
              </a:ext>
            </a:extLst>
          </p:cNvPr>
          <p:cNvSpPr>
            <a:spLocks noGrp="1"/>
          </p:cNvSpPr>
          <p:nvPr>
            <p:ph type="title"/>
          </p:nvPr>
        </p:nvSpPr>
        <p:spPr/>
        <p:txBody>
          <a:bodyPr/>
          <a:lstStyle/>
          <a:p>
            <a:r>
              <a:rPr lang="en-US" dirty="0"/>
              <a:t>Example Plots of NSDs</a:t>
            </a:r>
          </a:p>
        </p:txBody>
      </p:sp>
      <p:sp>
        <p:nvSpPr>
          <p:cNvPr id="7" name="Text Placeholder 6">
            <a:extLst>
              <a:ext uri="{FF2B5EF4-FFF2-40B4-BE49-F238E27FC236}">
                <a16:creationId xmlns:a16="http://schemas.microsoft.com/office/drawing/2014/main" id="{67BCC1A4-909F-4CC3-9D9A-3B24B1BDFC1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666564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AC0A-7DEC-4E1F-AEC0-6DA13BC25637}"/>
              </a:ext>
            </a:extLst>
          </p:cNvPr>
          <p:cNvSpPr>
            <a:spLocks noGrp="1"/>
          </p:cNvSpPr>
          <p:nvPr>
            <p:ph type="title"/>
          </p:nvPr>
        </p:nvSpPr>
        <p:spPr>
          <a:xfrm>
            <a:off x="628650" y="274320"/>
            <a:ext cx="7886700" cy="548640"/>
          </a:xfrm>
          <a:ln>
            <a:noFill/>
          </a:ln>
        </p:spPr>
        <p:txBody>
          <a:bodyPr>
            <a:normAutofit/>
          </a:bodyPr>
          <a:lstStyle/>
          <a:p>
            <a:r>
              <a:rPr lang="en-US" sz="3200" b="1" dirty="0"/>
              <a:t>Example NSDs: OTCM vs. TTCM</a:t>
            </a:r>
          </a:p>
        </p:txBody>
      </p:sp>
      <p:sp>
        <p:nvSpPr>
          <p:cNvPr id="7" name="Text Placeholder 6">
            <a:extLst>
              <a:ext uri="{FF2B5EF4-FFF2-40B4-BE49-F238E27FC236}">
                <a16:creationId xmlns:a16="http://schemas.microsoft.com/office/drawing/2014/main" id="{10F7C733-ADD4-4600-B9DE-E64D4DEE52C5}"/>
              </a:ext>
            </a:extLst>
          </p:cNvPr>
          <p:cNvSpPr>
            <a:spLocks noGrp="1"/>
          </p:cNvSpPr>
          <p:nvPr>
            <p:ph type="body" sz="quarter" idx="16"/>
          </p:nvPr>
        </p:nvSpPr>
        <p:spPr>
          <a:xfrm>
            <a:off x="228600" y="5852159"/>
            <a:ext cx="8686800" cy="931414"/>
          </a:xfrm>
        </p:spPr>
        <p:txBody>
          <a:bodyPr>
            <a:normAutofit/>
          </a:bodyPr>
          <a:lstStyle/>
          <a:p>
            <a:pPr>
              <a:lnSpc>
                <a:spcPct val="120000"/>
              </a:lnSpc>
              <a:spcBef>
                <a:spcPts val="0"/>
              </a:spcBef>
            </a:pPr>
            <a:r>
              <a:rPr lang="en-US" sz="1400" dirty="0"/>
              <a:t>Plots of observed and model-predicted TACs of the banks of the superior temporal sulci (STS) from a subject of a tracer under evaluation for OTCM (left) and TTCM (upper panels). Plots of regional and grand means of normalized deviations fell within ±5% for TTCM but not OTCM. Thus, the tracer cleared the necessary condition for TTCM.</a:t>
            </a:r>
          </a:p>
        </p:txBody>
      </p:sp>
      <p:pic>
        <p:nvPicPr>
          <p:cNvPr id="23" name="Content Placeholder 22">
            <a:extLst>
              <a:ext uri="{FF2B5EF4-FFF2-40B4-BE49-F238E27FC236}">
                <a16:creationId xmlns:a16="http://schemas.microsoft.com/office/drawing/2014/main" id="{A0AB0EC6-CD4B-4CDA-8BF4-740F900D48F3}"/>
              </a:ext>
            </a:extLst>
          </p:cNvPr>
          <p:cNvPicPr>
            <a:picLocks noGrp="1" noChangeAspect="1"/>
          </p:cNvPicPr>
          <p:nvPr>
            <p:ph sz="quarter" idx="11"/>
          </p:nvPr>
        </p:nvPicPr>
        <p:blipFill>
          <a:blip r:embed="rId2"/>
          <a:stretch>
            <a:fillRect/>
          </a:stretch>
        </p:blipFill>
        <p:spPr>
          <a:xfrm>
            <a:off x="4667250" y="1050016"/>
            <a:ext cx="3194050" cy="2395538"/>
          </a:xfrm>
          <a:solidFill>
            <a:schemeClr val="bg1"/>
          </a:solidFill>
        </p:spPr>
      </p:pic>
      <p:pic>
        <p:nvPicPr>
          <p:cNvPr id="27" name="Content Placeholder 26">
            <a:extLst>
              <a:ext uri="{FF2B5EF4-FFF2-40B4-BE49-F238E27FC236}">
                <a16:creationId xmlns:a16="http://schemas.microsoft.com/office/drawing/2014/main" id="{418E062D-5D90-4EC1-B55F-F26E017D80C3}"/>
              </a:ext>
            </a:extLst>
          </p:cNvPr>
          <p:cNvPicPr>
            <a:picLocks noGrp="1" noChangeAspect="1"/>
          </p:cNvPicPr>
          <p:nvPr>
            <p:ph sz="quarter" idx="10"/>
          </p:nvPr>
        </p:nvPicPr>
        <p:blipFill>
          <a:blip r:embed="rId3"/>
          <a:stretch>
            <a:fillRect/>
          </a:stretch>
        </p:blipFill>
        <p:spPr>
          <a:xfrm>
            <a:off x="1282700" y="1050016"/>
            <a:ext cx="3194050" cy="2395538"/>
          </a:xfrm>
          <a:solidFill>
            <a:schemeClr val="bg1"/>
          </a:solidFill>
        </p:spPr>
      </p:pic>
      <p:sp>
        <p:nvSpPr>
          <p:cNvPr id="28" name="TextBox 27">
            <a:extLst>
              <a:ext uri="{FF2B5EF4-FFF2-40B4-BE49-F238E27FC236}">
                <a16:creationId xmlns:a16="http://schemas.microsoft.com/office/drawing/2014/main" id="{32AB35A8-2877-4A75-BD0E-C066073C3573}"/>
              </a:ext>
            </a:extLst>
          </p:cNvPr>
          <p:cNvSpPr txBox="1"/>
          <p:nvPr/>
        </p:nvSpPr>
        <p:spPr>
          <a:xfrm>
            <a:off x="6110960" y="1378022"/>
            <a:ext cx="1367618" cy="646331"/>
          </a:xfrm>
          <a:prstGeom prst="rect">
            <a:avLst/>
          </a:prstGeom>
          <a:noFill/>
        </p:spPr>
        <p:txBody>
          <a:bodyPr wrap="square" rtlCol="0">
            <a:spAutoFit/>
          </a:bodyPr>
          <a:lstStyle/>
          <a:p>
            <a:r>
              <a:rPr lang="en-US" sz="1200" b="1" dirty="0"/>
              <a:t>Banks STS</a:t>
            </a:r>
            <a:r>
              <a:rPr lang="en-US" sz="1200" dirty="0"/>
              <a:t>: banks along the superior temporal sulcus</a:t>
            </a:r>
          </a:p>
        </p:txBody>
      </p:sp>
      <p:pic>
        <p:nvPicPr>
          <p:cNvPr id="6" name="Content Placeholder 5">
            <a:extLst>
              <a:ext uri="{FF2B5EF4-FFF2-40B4-BE49-F238E27FC236}">
                <a16:creationId xmlns:a16="http://schemas.microsoft.com/office/drawing/2014/main" id="{45A8D9C7-95AD-4123-A5B1-B77BA0BF6BCD}"/>
              </a:ext>
            </a:extLst>
          </p:cNvPr>
          <p:cNvPicPr>
            <a:picLocks noGrp="1" noChangeAspect="1"/>
          </p:cNvPicPr>
          <p:nvPr>
            <p:ph sz="quarter" idx="12"/>
          </p:nvPr>
        </p:nvPicPr>
        <p:blipFill>
          <a:blip r:embed="rId4"/>
          <a:stretch>
            <a:fillRect/>
          </a:stretch>
        </p:blipFill>
        <p:spPr>
          <a:xfrm>
            <a:off x="1282700" y="3452813"/>
            <a:ext cx="3194049" cy="2395537"/>
          </a:xfrm>
          <a:solidFill>
            <a:schemeClr val="bg1"/>
          </a:solidFill>
        </p:spPr>
      </p:pic>
      <p:pic>
        <p:nvPicPr>
          <p:cNvPr id="13" name="Content Placeholder 12">
            <a:extLst>
              <a:ext uri="{FF2B5EF4-FFF2-40B4-BE49-F238E27FC236}">
                <a16:creationId xmlns:a16="http://schemas.microsoft.com/office/drawing/2014/main" id="{04551175-7731-4B81-8DB5-59B83AA06D86}"/>
              </a:ext>
            </a:extLst>
          </p:cNvPr>
          <p:cNvPicPr>
            <a:picLocks noGrp="1" noChangeAspect="1"/>
          </p:cNvPicPr>
          <p:nvPr>
            <p:ph sz="quarter" idx="13"/>
          </p:nvPr>
        </p:nvPicPr>
        <p:blipFill>
          <a:blip r:embed="rId5"/>
          <a:stretch>
            <a:fillRect/>
          </a:stretch>
        </p:blipFill>
        <p:spPr>
          <a:xfrm>
            <a:off x="4667250" y="3452813"/>
            <a:ext cx="3194049" cy="2395537"/>
          </a:xfrm>
          <a:solidFill>
            <a:schemeClr val="bg1"/>
          </a:solidFill>
        </p:spPr>
      </p:pic>
    </p:spTree>
    <p:extLst>
      <p:ext uri="{BB962C8B-B14F-4D97-AF65-F5344CB8AC3E}">
        <p14:creationId xmlns:p14="http://schemas.microsoft.com/office/powerpoint/2010/main" val="26939542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A43F-18A8-4858-90A1-BFEC37077B71}"/>
              </a:ext>
            </a:extLst>
          </p:cNvPr>
          <p:cNvSpPr>
            <a:spLocks noGrp="1"/>
          </p:cNvSpPr>
          <p:nvPr>
            <p:ph type="title"/>
          </p:nvPr>
        </p:nvSpPr>
        <p:spPr/>
        <p:txBody>
          <a:bodyPr>
            <a:normAutofit/>
          </a:bodyPr>
          <a:lstStyle/>
          <a:p>
            <a:r>
              <a:rPr lang="en-US" sz="3200" b="1" dirty="0"/>
              <a:t>Example NSDs: PRGA for t*</a:t>
            </a:r>
          </a:p>
        </p:txBody>
      </p:sp>
      <p:sp>
        <p:nvSpPr>
          <p:cNvPr id="10" name="Text Placeholder 6">
            <a:extLst>
              <a:ext uri="{FF2B5EF4-FFF2-40B4-BE49-F238E27FC236}">
                <a16:creationId xmlns:a16="http://schemas.microsoft.com/office/drawing/2014/main" id="{2806FDFD-563A-48F7-8D71-0A0507A5B336}"/>
              </a:ext>
            </a:extLst>
          </p:cNvPr>
          <p:cNvSpPr txBox="1">
            <a:spLocks/>
          </p:cNvSpPr>
          <p:nvPr/>
        </p:nvSpPr>
        <p:spPr>
          <a:xfrm>
            <a:off x="228600" y="5520142"/>
            <a:ext cx="8686800" cy="995751"/>
          </a:xfrm>
          <a:prstGeom prst="rect">
            <a:avLst/>
          </a:prstGeom>
        </p:spPr>
        <p:txBody>
          <a:bodyPr>
            <a:normAutofit fontScale="70000" lnSpcReduction="20000"/>
          </a:bodyPr>
          <a:lstStyle>
            <a:lvl1pPr marL="169863" indent="-169863"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346075" indent="-176213"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2pPr>
            <a:lvl3pPr marL="515938" indent="-169863" algn="l" defTabSz="914400" rtl="0" eaLnBrk="1" latinLnBrk="0" hangingPunct="1">
              <a:lnSpc>
                <a:spcPct val="90000"/>
              </a:lnSpc>
              <a:spcBef>
                <a:spcPts val="500"/>
              </a:spcBef>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dirty="0">
                <a:solidFill>
                  <a:schemeClr val="bg1"/>
                </a:solidFill>
              </a:rPr>
              <a:t>A PRGA plot (open circles) and an asymptote (red line) with t*, the start of asymptote set at 5 min of the banks of STS from a subject (left panel). Plots of regional and grand means of normalized deviations across the six scans (model-predicted less observed TAC over mean of observed TACs). The plots fell within ±5% for PRGA when t* was set at 20 min. Thus, t* was set at 20 min for the tracer.</a:t>
            </a:r>
          </a:p>
        </p:txBody>
      </p:sp>
      <p:pic>
        <p:nvPicPr>
          <p:cNvPr id="7" name="Content Placeholder 6">
            <a:extLst>
              <a:ext uri="{FF2B5EF4-FFF2-40B4-BE49-F238E27FC236}">
                <a16:creationId xmlns:a16="http://schemas.microsoft.com/office/drawing/2014/main" id="{0110FBDA-EAEE-4CEF-9780-57D17A5DFB3D}"/>
              </a:ext>
            </a:extLst>
          </p:cNvPr>
          <p:cNvPicPr>
            <a:picLocks noGrp="1" noChangeAspect="1"/>
          </p:cNvPicPr>
          <p:nvPr>
            <p:ph idx="1"/>
          </p:nvPr>
        </p:nvPicPr>
        <p:blipFill>
          <a:blip r:embed="rId2"/>
          <a:stretch>
            <a:fillRect/>
          </a:stretch>
        </p:blipFill>
        <p:spPr>
          <a:xfrm>
            <a:off x="3113618" y="1103977"/>
            <a:ext cx="5801782" cy="4351337"/>
          </a:xfrm>
          <a:solidFill>
            <a:schemeClr val="bg1"/>
          </a:solidFill>
        </p:spPr>
      </p:pic>
      <p:pic>
        <p:nvPicPr>
          <p:cNvPr id="9" name="Picture 8">
            <a:extLst>
              <a:ext uri="{FF2B5EF4-FFF2-40B4-BE49-F238E27FC236}">
                <a16:creationId xmlns:a16="http://schemas.microsoft.com/office/drawing/2014/main" id="{4BA245EA-2E23-47FB-AD25-601E04265CCE}"/>
              </a:ext>
            </a:extLst>
          </p:cNvPr>
          <p:cNvPicPr>
            <a:picLocks noChangeAspect="1"/>
          </p:cNvPicPr>
          <p:nvPr/>
        </p:nvPicPr>
        <p:blipFill>
          <a:blip r:embed="rId3"/>
          <a:stretch>
            <a:fillRect/>
          </a:stretch>
        </p:blipFill>
        <p:spPr>
          <a:xfrm>
            <a:off x="223161" y="2164556"/>
            <a:ext cx="3200400" cy="2400300"/>
          </a:xfrm>
          <a:prstGeom prst="rect">
            <a:avLst/>
          </a:prstGeom>
          <a:solidFill>
            <a:schemeClr val="bg1"/>
          </a:solidFill>
        </p:spPr>
      </p:pic>
    </p:spTree>
    <p:extLst>
      <p:ext uri="{BB962C8B-B14F-4D97-AF65-F5344CB8AC3E}">
        <p14:creationId xmlns:p14="http://schemas.microsoft.com/office/powerpoint/2010/main" val="10983763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Want to Use IDAE?</a:t>
            </a:r>
          </a:p>
        </p:txBody>
      </p:sp>
      <p:sp>
        <p:nvSpPr>
          <p:cNvPr id="3" name="Content Placeholder 2"/>
          <p:cNvSpPr>
            <a:spLocks noGrp="1"/>
          </p:cNvSpPr>
          <p:nvPr>
            <p:ph idx="1"/>
          </p:nvPr>
        </p:nvSpPr>
        <p:spPr>
          <a:xfrm>
            <a:off x="628650" y="1016381"/>
            <a:ext cx="7886700" cy="5548818"/>
          </a:xfrm>
        </p:spPr>
        <p:txBody>
          <a:bodyPr>
            <a:normAutofit/>
          </a:bodyPr>
          <a:lstStyle/>
          <a:p>
            <a:r>
              <a:rPr lang="en-US">
                <a:solidFill>
                  <a:schemeClr val="bg1"/>
                </a:solidFill>
              </a:rPr>
              <a:t>Operating systems:</a:t>
            </a:r>
          </a:p>
          <a:p>
            <a:pPr lvl="1"/>
            <a:r>
              <a:rPr lang="en-US">
                <a:solidFill>
                  <a:schemeClr val="bg1"/>
                </a:solidFill>
              </a:rPr>
              <a:t>Windows 10 + Linux Subsystem.</a:t>
            </a:r>
          </a:p>
          <a:p>
            <a:pPr marL="627063" lvl="2" indent="-169863"/>
            <a:r>
              <a:rPr lang="en-US">
                <a:solidFill>
                  <a:schemeClr val="bg1"/>
                </a:solidFill>
              </a:rPr>
              <a:t>See </a:t>
            </a:r>
            <a:r>
              <a:rPr lang="en-US">
                <a:solidFill>
                  <a:schemeClr val="bg1"/>
                </a:solidFill>
                <a:hlinkClick r:id="rId2"/>
              </a:rPr>
              <a:t>https://docs.microsoft.com/en-us/windows/wsl/install-win10</a:t>
            </a:r>
            <a:r>
              <a:rPr lang="en-US">
                <a:solidFill>
                  <a:schemeClr val="bg1"/>
                </a:solidFill>
              </a:rPr>
              <a:t> </a:t>
            </a:r>
          </a:p>
          <a:p>
            <a:pPr lvl="1"/>
            <a:r>
              <a:rPr lang="en-US">
                <a:solidFill>
                  <a:schemeClr val="bg1"/>
                </a:solidFill>
              </a:rPr>
              <a:t>Mac OS</a:t>
            </a:r>
          </a:p>
          <a:p>
            <a:pPr lvl="1"/>
            <a:r>
              <a:rPr lang="en-US">
                <a:solidFill>
                  <a:schemeClr val="bg1"/>
                </a:solidFill>
              </a:rPr>
              <a:t>Linux, tested on Ubuntu 18.04</a:t>
            </a:r>
          </a:p>
          <a:p>
            <a:pPr marL="279400"/>
            <a:r>
              <a:rPr lang="en-US" err="1">
                <a:solidFill>
                  <a:schemeClr val="bg1"/>
                </a:solidFill>
              </a:rPr>
              <a:t>Matlab</a:t>
            </a:r>
            <a:r>
              <a:rPr lang="en-US">
                <a:solidFill>
                  <a:schemeClr val="bg1"/>
                </a:solidFill>
              </a:rPr>
              <a:t> 2020a/b </a:t>
            </a:r>
          </a:p>
          <a:p>
            <a:pPr marL="449263" lvl="1"/>
            <a:r>
              <a:rPr lang="en-US">
                <a:solidFill>
                  <a:schemeClr val="bg1"/>
                </a:solidFill>
              </a:rPr>
              <a:t>Users need to create a script that adds IDAE code paths to the path list</a:t>
            </a:r>
          </a:p>
          <a:p>
            <a:pPr marL="279400"/>
            <a:r>
              <a:rPr lang="en-US">
                <a:solidFill>
                  <a:schemeClr val="bg1"/>
                </a:solidFill>
              </a:rPr>
              <a:t>IDAE codes</a:t>
            </a:r>
          </a:p>
          <a:p>
            <a:pPr lvl="1"/>
            <a:r>
              <a:rPr lang="en-US">
                <a:solidFill>
                  <a:schemeClr val="bg1"/>
                </a:solidFill>
              </a:rPr>
              <a:t>JHU users: connect to our server for the newest distribution sets</a:t>
            </a:r>
          </a:p>
          <a:p>
            <a:pPr marL="627063" lvl="2" indent="-169863"/>
            <a:r>
              <a:rPr lang="en-US">
                <a:solidFill>
                  <a:schemeClr val="bg1"/>
                </a:solidFill>
              </a:rPr>
              <a:t>Users can obtain the link from </a:t>
            </a:r>
            <a:r>
              <a:rPr lang="en-US">
                <a:solidFill>
                  <a:schemeClr val="bg1"/>
                </a:solidFill>
                <a:hlinkClick r:id="rId3"/>
              </a:rPr>
              <a:t>anandi1@jhmi.edu</a:t>
            </a:r>
            <a:r>
              <a:rPr lang="en-US">
                <a:solidFill>
                  <a:schemeClr val="bg1"/>
                </a:solidFill>
              </a:rPr>
              <a:t> </a:t>
            </a:r>
          </a:p>
          <a:p>
            <a:pPr lvl="1"/>
            <a:r>
              <a:rPr lang="en-US">
                <a:solidFill>
                  <a:schemeClr val="bg1"/>
                </a:solidFill>
              </a:rPr>
              <a:t>Non JHU users:  Need to talk to </a:t>
            </a:r>
            <a:r>
              <a:rPr lang="en-US">
                <a:solidFill>
                  <a:schemeClr val="bg1"/>
                </a:solidFill>
                <a:hlinkClick r:id="rId4"/>
              </a:rPr>
              <a:t>hkuwaba1@jhmi.edu</a:t>
            </a:r>
            <a:r>
              <a:rPr lang="en-US">
                <a:solidFill>
                  <a:schemeClr val="bg1"/>
                </a:solidFill>
              </a:rPr>
              <a:t> (discouraged)</a:t>
            </a:r>
          </a:p>
          <a:p>
            <a:pPr marL="627063" lvl="2" indent="-169863"/>
            <a:r>
              <a:rPr lang="en-US">
                <a:solidFill>
                  <a:schemeClr val="bg1"/>
                </a:solidFill>
              </a:rPr>
              <a:t>IDAE codes will become available at a public deposit (e.g., GitHub)</a:t>
            </a:r>
          </a:p>
          <a:p>
            <a:pPr marL="803275" lvl="3" indent="-171450"/>
            <a:r>
              <a:rPr lang="en-US">
                <a:solidFill>
                  <a:schemeClr val="bg1"/>
                </a:solidFill>
              </a:rPr>
              <a:t>We look for people who are experienced in this regard</a:t>
            </a:r>
          </a:p>
          <a:p>
            <a:pPr marL="627063" lvl="2" indent="-169863"/>
            <a:r>
              <a:rPr lang="en-US">
                <a:solidFill>
                  <a:schemeClr val="bg1"/>
                </a:solidFill>
              </a:rPr>
              <a:t>Updates will come as zip files per request</a:t>
            </a:r>
          </a:p>
          <a:p>
            <a:pPr marL="449263" lvl="1"/>
            <a:r>
              <a:rPr lang="en-US">
                <a:solidFill>
                  <a:schemeClr val="bg1"/>
                </a:solidFill>
              </a:rPr>
              <a:t>Users need to create one file </a:t>
            </a:r>
            <a:r>
              <a:rPr lang="en-US" b="1">
                <a:solidFill>
                  <a:srgbClr val="FFFF00"/>
                </a:solidFill>
              </a:rPr>
              <a:t>dxetc4xxx.m</a:t>
            </a:r>
            <a:r>
              <a:rPr lang="en-US">
                <a:solidFill>
                  <a:schemeClr val="bg1"/>
                </a:solidFill>
              </a:rPr>
              <a:t> (xxx stands for a site-specific string) to make use of IDAE</a:t>
            </a:r>
          </a:p>
          <a:p>
            <a:pPr marL="627063" lvl="2"/>
            <a:r>
              <a:rPr lang="en-US">
                <a:solidFill>
                  <a:schemeClr val="bg1"/>
                </a:solidFill>
              </a:rPr>
              <a:t>A sample code is provided (sample_dxetc4xxx.m)</a:t>
            </a:r>
          </a:p>
          <a:p>
            <a:pPr marL="627063" lvl="2"/>
            <a:r>
              <a:rPr lang="en-US">
                <a:solidFill>
                  <a:schemeClr val="bg1"/>
                </a:solidFill>
              </a:rPr>
              <a:t>This code includes subfunctions to make PET &amp; MRI files available to IDAE</a:t>
            </a:r>
          </a:p>
          <a:p>
            <a:pPr marL="0" indent="0">
              <a:buNone/>
            </a:pPr>
            <a:endParaRPr lang="en-US">
              <a:solidFill>
                <a:schemeClr val="bg1"/>
              </a:solidFill>
            </a:endParaRPr>
          </a:p>
        </p:txBody>
      </p:sp>
      <p:sp>
        <p:nvSpPr>
          <p:cNvPr id="4" name="Rectangle 3"/>
          <p:cNvSpPr/>
          <p:nvPr/>
        </p:nvSpPr>
        <p:spPr>
          <a:xfrm>
            <a:off x="727023" y="5972145"/>
            <a:ext cx="7788327" cy="307777"/>
          </a:xfrm>
          <a:prstGeom prst="rect">
            <a:avLst/>
          </a:prstGeom>
        </p:spPr>
        <p:txBody>
          <a:bodyPr wrap="square">
            <a:spAutoFit/>
          </a:bodyPr>
          <a:lstStyle/>
          <a:p>
            <a:pPr marL="112713" lvl="2"/>
            <a:endParaRPr lang="en-US" sz="1400">
              <a:solidFill>
                <a:schemeClr val="bg1"/>
              </a:solidFill>
            </a:endParaRPr>
          </a:p>
        </p:txBody>
      </p:sp>
    </p:spTree>
    <p:extLst>
      <p:ext uri="{BB962C8B-B14F-4D97-AF65-F5344CB8AC3E}">
        <p14:creationId xmlns:p14="http://schemas.microsoft.com/office/powerpoint/2010/main" val="2191983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C39C-1B88-4286-985C-C81D7F68FD49}"/>
              </a:ext>
            </a:extLst>
          </p:cNvPr>
          <p:cNvSpPr>
            <a:spLocks noGrp="1"/>
          </p:cNvSpPr>
          <p:nvPr>
            <p:ph type="ctrTitle"/>
          </p:nvPr>
        </p:nvSpPr>
        <p:spPr/>
        <p:txBody>
          <a:bodyPr/>
          <a:lstStyle/>
          <a:p>
            <a:r>
              <a:rPr lang="en-US"/>
              <a:t>Up to here for now</a:t>
            </a:r>
          </a:p>
        </p:txBody>
      </p:sp>
      <p:sp>
        <p:nvSpPr>
          <p:cNvPr id="3" name="Subtitle 2">
            <a:extLst>
              <a:ext uri="{FF2B5EF4-FFF2-40B4-BE49-F238E27FC236}">
                <a16:creationId xmlns:a16="http://schemas.microsoft.com/office/drawing/2014/main" id="{C1DB1D87-94F8-4A03-8A8F-C572DD4E6D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4151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EF219-EF3C-4D75-941D-22ADA4EB277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060916D-204C-448C-BB54-E51E37A920D6}"/>
              </a:ext>
            </a:extLst>
          </p:cNvPr>
          <p:cNvPicPr>
            <a:picLocks noGrp="1" noChangeAspect="1"/>
          </p:cNvPicPr>
          <p:nvPr>
            <p:ph sz="half" idx="1"/>
          </p:nvPr>
        </p:nvPicPr>
        <p:blipFill>
          <a:blip r:embed="rId2"/>
          <a:stretch>
            <a:fillRect/>
          </a:stretch>
        </p:blipFill>
        <p:spPr>
          <a:xfrm>
            <a:off x="752703" y="1376324"/>
            <a:ext cx="3523793" cy="4541914"/>
          </a:xfrm>
          <a:prstGeom prst="rect">
            <a:avLst/>
          </a:prstGeom>
        </p:spPr>
      </p:pic>
      <p:sp>
        <p:nvSpPr>
          <p:cNvPr id="4" name="Content Placeholder 3">
            <a:extLst>
              <a:ext uri="{FF2B5EF4-FFF2-40B4-BE49-F238E27FC236}">
                <a16:creationId xmlns:a16="http://schemas.microsoft.com/office/drawing/2014/main" id="{7AC8F89C-C5AD-4741-882A-63EF75AC1FF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5985087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30A7B4F-07B1-4938-8EA8-405B1B06D600}"/>
              </a:ext>
            </a:extLst>
          </p:cNvPr>
          <p:cNvPicPr>
            <a:picLocks noChangeAspect="1"/>
          </p:cNvPicPr>
          <p:nvPr/>
        </p:nvPicPr>
        <p:blipFill>
          <a:blip r:embed="rId2"/>
          <a:stretch>
            <a:fillRect/>
          </a:stretch>
        </p:blipFill>
        <p:spPr>
          <a:xfrm>
            <a:off x="4374455" y="2977544"/>
            <a:ext cx="4411429" cy="3405714"/>
          </a:xfrm>
          <a:prstGeom prst="rect">
            <a:avLst/>
          </a:prstGeom>
        </p:spPr>
      </p:pic>
      <p:pic>
        <p:nvPicPr>
          <p:cNvPr id="11" name="Picture 10">
            <a:extLst>
              <a:ext uri="{FF2B5EF4-FFF2-40B4-BE49-F238E27FC236}">
                <a16:creationId xmlns:a16="http://schemas.microsoft.com/office/drawing/2014/main" id="{3B520B4F-3F36-42B8-A6C0-1063BA74538D}"/>
              </a:ext>
            </a:extLst>
          </p:cNvPr>
          <p:cNvPicPr>
            <a:picLocks noChangeAspect="1"/>
          </p:cNvPicPr>
          <p:nvPr/>
        </p:nvPicPr>
        <p:blipFill>
          <a:blip r:embed="rId3"/>
          <a:stretch>
            <a:fillRect/>
          </a:stretch>
        </p:blipFill>
        <p:spPr>
          <a:xfrm>
            <a:off x="3936758" y="975254"/>
            <a:ext cx="4988572" cy="2142857"/>
          </a:xfrm>
          <a:prstGeom prst="rect">
            <a:avLst/>
          </a:prstGeom>
        </p:spPr>
      </p:pic>
      <p:pic>
        <p:nvPicPr>
          <p:cNvPr id="13" name="Picture 12">
            <a:extLst>
              <a:ext uri="{FF2B5EF4-FFF2-40B4-BE49-F238E27FC236}">
                <a16:creationId xmlns:a16="http://schemas.microsoft.com/office/drawing/2014/main" id="{5724D39A-3721-4FA4-B26E-3CAE4F65660D}"/>
              </a:ext>
            </a:extLst>
          </p:cNvPr>
          <p:cNvPicPr>
            <a:picLocks noChangeAspect="1"/>
          </p:cNvPicPr>
          <p:nvPr/>
        </p:nvPicPr>
        <p:blipFill>
          <a:blip r:embed="rId4"/>
          <a:stretch>
            <a:fillRect/>
          </a:stretch>
        </p:blipFill>
        <p:spPr>
          <a:xfrm>
            <a:off x="4572000" y="3750845"/>
            <a:ext cx="2537143" cy="1000000"/>
          </a:xfrm>
          <a:prstGeom prst="rect">
            <a:avLst/>
          </a:prstGeom>
          <a:ln w="28575">
            <a:solidFill>
              <a:schemeClr val="accent1"/>
            </a:solidFill>
          </a:ln>
        </p:spPr>
      </p:pic>
      <p:grpSp>
        <p:nvGrpSpPr>
          <p:cNvPr id="21" name="Group 20">
            <a:extLst>
              <a:ext uri="{FF2B5EF4-FFF2-40B4-BE49-F238E27FC236}">
                <a16:creationId xmlns:a16="http://schemas.microsoft.com/office/drawing/2014/main" id="{0D183CF9-19B0-43AE-9859-B353B819487A}"/>
              </a:ext>
            </a:extLst>
          </p:cNvPr>
          <p:cNvGrpSpPr/>
          <p:nvPr/>
        </p:nvGrpSpPr>
        <p:grpSpPr>
          <a:xfrm>
            <a:off x="330360" y="942613"/>
            <a:ext cx="3520440" cy="4510789"/>
            <a:chOff x="330360" y="942613"/>
            <a:chExt cx="3520440" cy="4510789"/>
          </a:xfrm>
        </p:grpSpPr>
        <p:pic>
          <p:nvPicPr>
            <p:cNvPr id="3" name="Picture 2">
              <a:extLst>
                <a:ext uri="{FF2B5EF4-FFF2-40B4-BE49-F238E27FC236}">
                  <a16:creationId xmlns:a16="http://schemas.microsoft.com/office/drawing/2014/main" id="{5280434A-7962-4AA9-A196-86B553AD6D24}"/>
                </a:ext>
              </a:extLst>
            </p:cNvPr>
            <p:cNvPicPr>
              <a:picLocks noChangeAspect="1"/>
            </p:cNvPicPr>
            <p:nvPr/>
          </p:nvPicPr>
          <p:blipFill>
            <a:blip r:embed="rId5"/>
            <a:stretch>
              <a:fillRect/>
            </a:stretch>
          </p:blipFill>
          <p:spPr>
            <a:xfrm>
              <a:off x="330360" y="942613"/>
              <a:ext cx="3520440" cy="2400300"/>
            </a:xfrm>
            <a:prstGeom prst="rect">
              <a:avLst/>
            </a:prstGeom>
            <a:solidFill>
              <a:schemeClr val="bg1"/>
            </a:solidFill>
          </p:spPr>
        </p:pic>
        <p:pic>
          <p:nvPicPr>
            <p:cNvPr id="7" name="Picture 6">
              <a:extLst>
                <a:ext uri="{FF2B5EF4-FFF2-40B4-BE49-F238E27FC236}">
                  <a16:creationId xmlns:a16="http://schemas.microsoft.com/office/drawing/2014/main" id="{D9D6A951-F2E8-4FE3-B452-49EC102501E9}"/>
                </a:ext>
              </a:extLst>
            </p:cNvPr>
            <p:cNvPicPr>
              <a:picLocks noChangeAspect="1"/>
            </p:cNvPicPr>
            <p:nvPr/>
          </p:nvPicPr>
          <p:blipFill>
            <a:blip r:embed="rId6"/>
            <a:stretch>
              <a:fillRect/>
            </a:stretch>
          </p:blipFill>
          <p:spPr>
            <a:xfrm>
              <a:off x="686056" y="3558158"/>
              <a:ext cx="2422857" cy="680000"/>
            </a:xfrm>
            <a:prstGeom prst="rect">
              <a:avLst/>
            </a:prstGeom>
            <a:ln w="28575">
              <a:solidFill>
                <a:schemeClr val="accent1"/>
              </a:solidFill>
            </a:ln>
          </p:spPr>
        </p:pic>
        <p:pic>
          <p:nvPicPr>
            <p:cNvPr id="9" name="Picture 8">
              <a:extLst>
                <a:ext uri="{FF2B5EF4-FFF2-40B4-BE49-F238E27FC236}">
                  <a16:creationId xmlns:a16="http://schemas.microsoft.com/office/drawing/2014/main" id="{DF1FE4F6-90CB-4AC6-A93E-F2507FCBAE80}"/>
                </a:ext>
              </a:extLst>
            </p:cNvPr>
            <p:cNvPicPr>
              <a:picLocks noChangeAspect="1"/>
            </p:cNvPicPr>
            <p:nvPr/>
          </p:nvPicPr>
          <p:blipFill>
            <a:blip r:embed="rId7"/>
            <a:stretch>
              <a:fillRect/>
            </a:stretch>
          </p:blipFill>
          <p:spPr>
            <a:xfrm>
              <a:off x="628912" y="4453402"/>
              <a:ext cx="2537143" cy="1000000"/>
            </a:xfrm>
            <a:prstGeom prst="rect">
              <a:avLst/>
            </a:prstGeom>
            <a:ln w="28575">
              <a:solidFill>
                <a:schemeClr val="accent1"/>
              </a:solidFill>
            </a:ln>
          </p:spPr>
        </p:pic>
        <p:sp>
          <p:nvSpPr>
            <p:cNvPr id="16" name="Oval 15">
              <a:extLst>
                <a:ext uri="{FF2B5EF4-FFF2-40B4-BE49-F238E27FC236}">
                  <a16:creationId xmlns:a16="http://schemas.microsoft.com/office/drawing/2014/main" id="{66D28C5D-0A93-4D8B-95B7-50EC769C3706}"/>
                </a:ext>
              </a:extLst>
            </p:cNvPr>
            <p:cNvSpPr/>
            <p:nvPr/>
          </p:nvSpPr>
          <p:spPr>
            <a:xfrm>
              <a:off x="3333511" y="1209555"/>
              <a:ext cx="365760" cy="27432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9DD25E79-4320-4856-B2C7-B92AF69D8BCD}"/>
                </a:ext>
              </a:extLst>
            </p:cNvPr>
            <p:cNvCxnSpPr>
              <a:stCxn id="16" idx="4"/>
              <a:endCxn id="7" idx="0"/>
            </p:cNvCxnSpPr>
            <p:nvPr/>
          </p:nvCxnSpPr>
          <p:spPr>
            <a:xfrm rot="5400000">
              <a:off x="1669797" y="1711563"/>
              <a:ext cx="2074283" cy="161890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9977CDD-D444-4C86-BF5B-560CB98F0CA8}"/>
                </a:ext>
              </a:extLst>
            </p:cNvPr>
            <p:cNvCxnSpPr>
              <a:stCxn id="7" idx="2"/>
              <a:endCxn id="9" idx="0"/>
            </p:cNvCxnSpPr>
            <p:nvPr/>
          </p:nvCxnSpPr>
          <p:spPr>
            <a:xfrm flipH="1">
              <a:off x="1897484" y="4238158"/>
              <a:ext cx="1" cy="215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388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697F-AD11-4B59-84D4-3C271EE2C48E}"/>
              </a:ext>
            </a:extLst>
          </p:cNvPr>
          <p:cNvSpPr>
            <a:spLocks noGrp="1"/>
          </p:cNvSpPr>
          <p:nvPr>
            <p:ph type="title"/>
          </p:nvPr>
        </p:nvSpPr>
        <p:spPr/>
        <p:txBody>
          <a:bodyPr/>
          <a:lstStyle/>
          <a:p>
            <a:r>
              <a:rPr lang="en-US"/>
              <a:t>Construction of the Local Adaptor File</a:t>
            </a:r>
          </a:p>
        </p:txBody>
      </p:sp>
      <p:sp>
        <p:nvSpPr>
          <p:cNvPr id="3" name="Content Placeholder 2">
            <a:extLst>
              <a:ext uri="{FF2B5EF4-FFF2-40B4-BE49-F238E27FC236}">
                <a16:creationId xmlns:a16="http://schemas.microsoft.com/office/drawing/2014/main" id="{921DD64F-6037-4CFC-BFCE-7CD9D1C99A69}"/>
              </a:ext>
            </a:extLst>
          </p:cNvPr>
          <p:cNvSpPr>
            <a:spLocks noGrp="1"/>
          </p:cNvSpPr>
          <p:nvPr>
            <p:ph idx="1"/>
          </p:nvPr>
        </p:nvSpPr>
        <p:spPr>
          <a:xfrm>
            <a:off x="628650" y="950975"/>
            <a:ext cx="7886700" cy="5177976"/>
          </a:xfrm>
        </p:spPr>
        <p:txBody>
          <a:bodyPr/>
          <a:lstStyle/>
          <a:p>
            <a:r>
              <a:rPr lang="en-US" dirty="0"/>
              <a:t>IDAE assumes the following 4 computer classes</a:t>
            </a:r>
          </a:p>
          <a:p>
            <a:endParaRPr lang="en-US" dirty="0"/>
          </a:p>
          <a:p>
            <a:endParaRPr lang="en-US" dirty="0"/>
          </a:p>
          <a:p>
            <a:endParaRPr lang="en-US" dirty="0"/>
          </a:p>
          <a:p>
            <a:endParaRPr lang="en-US" dirty="0"/>
          </a:p>
          <a:p>
            <a:endParaRPr lang="en-US" dirty="0"/>
          </a:p>
          <a:p>
            <a:endParaRPr lang="en-US" dirty="0"/>
          </a:p>
          <a:p>
            <a:pPr lvl="1"/>
            <a:endParaRPr lang="en-US" dirty="0"/>
          </a:p>
          <a:p>
            <a:pPr lvl="1"/>
            <a:r>
              <a:rPr lang="en-US" dirty="0"/>
              <a:t>They could be physically identical (e.g., local file server = PET &amp; MRI server)</a:t>
            </a:r>
          </a:p>
          <a:p>
            <a:r>
              <a:rPr lang="en-US" dirty="0"/>
              <a:t>The local IDAE manager is requested to generate the local adaptor file:</a:t>
            </a:r>
          </a:p>
          <a:p>
            <a:pPr lvl="1"/>
            <a:r>
              <a:rPr lang="en-US" dirty="0"/>
              <a:t>Once alone</a:t>
            </a:r>
          </a:p>
          <a:p>
            <a:pPr lvl="1"/>
            <a:r>
              <a:rPr lang="en-US" dirty="0"/>
              <a:t>Starting template: inq_windows10.m (if Window &gt; Linux) or </a:t>
            </a:r>
            <a:r>
              <a:rPr lang="en-US" dirty="0" err="1"/>
              <a:t>inq_Linux.m</a:t>
            </a:r>
            <a:r>
              <a:rPr lang="en-US" dirty="0"/>
              <a:t> otherwise</a:t>
            </a:r>
          </a:p>
          <a:p>
            <a:pPr lvl="2"/>
            <a:r>
              <a:rPr lang="en-US" dirty="0"/>
              <a:t>See next slide for more explanations</a:t>
            </a:r>
          </a:p>
          <a:p>
            <a:pPr lvl="1"/>
            <a:r>
              <a:rPr lang="en-US" dirty="0"/>
              <a:t>Once the template is done, submit it to iv2_gen_dxetc4xxx.m as follows:</a:t>
            </a:r>
          </a:p>
          <a:p>
            <a:pPr marL="342900" lvl="2" indent="0">
              <a:buNone/>
            </a:pPr>
            <a:r>
              <a:rPr lang="en-US" dirty="0"/>
              <a:t>&gt;&gt; iv2_gen_dxetc4xxx(‘</a:t>
            </a:r>
            <a:r>
              <a:rPr lang="en-US" dirty="0" err="1"/>
              <a:t>inq_whichever</a:t>
            </a:r>
            <a:r>
              <a:rPr lang="en-US" dirty="0"/>
              <a:t>’, ‘dxetc4whatever’)</a:t>
            </a:r>
          </a:p>
          <a:p>
            <a:pPr marL="342900" lvl="2" indent="0">
              <a:buNone/>
            </a:pPr>
            <a:r>
              <a:rPr lang="en-US" dirty="0"/>
              <a:t>where the second input is the name of local adaptor file of your choice.</a:t>
            </a:r>
          </a:p>
        </p:txBody>
      </p:sp>
      <p:graphicFrame>
        <p:nvGraphicFramePr>
          <p:cNvPr id="4" name="Table 4">
            <a:extLst>
              <a:ext uri="{FF2B5EF4-FFF2-40B4-BE49-F238E27FC236}">
                <a16:creationId xmlns:a16="http://schemas.microsoft.com/office/drawing/2014/main" id="{0A7B9A1F-D758-4783-842D-C2803DF6117A}"/>
              </a:ext>
            </a:extLst>
          </p:cNvPr>
          <p:cNvGraphicFramePr>
            <a:graphicFrameLocks/>
          </p:cNvGraphicFramePr>
          <p:nvPr>
            <p:extLst>
              <p:ext uri="{D42A27DB-BD31-4B8C-83A1-F6EECF244321}">
                <p14:modId xmlns:p14="http://schemas.microsoft.com/office/powerpoint/2010/main" val="3568039965"/>
              </p:ext>
            </p:extLst>
          </p:nvPr>
        </p:nvGraphicFramePr>
        <p:xfrm>
          <a:off x="628650" y="1371037"/>
          <a:ext cx="7893558" cy="2306320"/>
        </p:xfrm>
        <a:graphic>
          <a:graphicData uri="http://schemas.openxmlformats.org/drawingml/2006/table">
            <a:tbl>
              <a:tblPr firstRow="1" bandRow="1">
                <a:tableStyleId>{5C22544A-7EE6-4342-B048-85BDC9FD1C3A}</a:tableStyleId>
              </a:tblPr>
              <a:tblGrid>
                <a:gridCol w="1971675">
                  <a:extLst>
                    <a:ext uri="{9D8B030D-6E8A-4147-A177-3AD203B41FA5}">
                      <a16:colId xmlns:a16="http://schemas.microsoft.com/office/drawing/2014/main" val="566600305"/>
                    </a:ext>
                  </a:extLst>
                </a:gridCol>
                <a:gridCol w="3950208">
                  <a:extLst>
                    <a:ext uri="{9D8B030D-6E8A-4147-A177-3AD203B41FA5}">
                      <a16:colId xmlns:a16="http://schemas.microsoft.com/office/drawing/2014/main" val="1706173763"/>
                    </a:ext>
                  </a:extLst>
                </a:gridCol>
                <a:gridCol w="1971675">
                  <a:extLst>
                    <a:ext uri="{9D8B030D-6E8A-4147-A177-3AD203B41FA5}">
                      <a16:colId xmlns:a16="http://schemas.microsoft.com/office/drawing/2014/main" val="359759746"/>
                    </a:ext>
                  </a:extLst>
                </a:gridCol>
              </a:tblGrid>
              <a:tr h="370840">
                <a:tc>
                  <a:txBody>
                    <a:bodyPr/>
                    <a:lstStyle/>
                    <a:p>
                      <a:r>
                        <a:rPr lang="en-US" sz="1600" dirty="0"/>
                        <a:t>Computer classes</a:t>
                      </a:r>
                    </a:p>
                  </a:txBody>
                  <a:tcPr/>
                </a:tc>
                <a:tc>
                  <a:txBody>
                    <a:bodyPr/>
                    <a:lstStyle/>
                    <a:p>
                      <a:r>
                        <a:rPr lang="en-US" sz="1600" dirty="0"/>
                        <a:t>Descriptions</a:t>
                      </a:r>
                    </a:p>
                  </a:txBody>
                  <a:tcPr/>
                </a:tc>
                <a:tc>
                  <a:txBody>
                    <a:bodyPr/>
                    <a:lstStyle/>
                    <a:p>
                      <a:r>
                        <a:rPr lang="en-US" sz="1600" dirty="0"/>
                        <a:t>Supported OS</a:t>
                      </a:r>
                    </a:p>
                  </a:txBody>
                  <a:tcPr/>
                </a:tc>
                <a:extLst>
                  <a:ext uri="{0D108BD9-81ED-4DB2-BD59-A6C34878D82A}">
                    <a16:rowId xmlns:a16="http://schemas.microsoft.com/office/drawing/2014/main" val="2214828224"/>
                  </a:ext>
                </a:extLst>
              </a:tr>
              <a:tr h="370840">
                <a:tc>
                  <a:txBody>
                    <a:bodyPr/>
                    <a:lstStyle/>
                    <a:p>
                      <a:r>
                        <a:rPr lang="en-US" sz="1600" dirty="0"/>
                        <a:t>Users’ workstation</a:t>
                      </a:r>
                    </a:p>
                  </a:txBody>
                  <a:tcPr/>
                </a:tc>
                <a:tc>
                  <a:txBody>
                    <a:bodyPr/>
                    <a:lstStyle/>
                    <a:p>
                      <a:r>
                        <a:rPr lang="en-US" sz="1600" dirty="0"/>
                        <a:t>PCs or workstations to run IDAE</a:t>
                      </a:r>
                    </a:p>
                  </a:txBody>
                  <a:tcPr/>
                </a:tc>
                <a:tc>
                  <a:txBody>
                    <a:bodyPr/>
                    <a:lstStyle/>
                    <a:p>
                      <a:r>
                        <a:rPr lang="en-US" sz="1600" dirty="0"/>
                        <a:t>Windows 10 / Linux</a:t>
                      </a:r>
                    </a:p>
                  </a:txBody>
                  <a:tcPr/>
                </a:tc>
                <a:extLst>
                  <a:ext uri="{0D108BD9-81ED-4DB2-BD59-A6C34878D82A}">
                    <a16:rowId xmlns:a16="http://schemas.microsoft.com/office/drawing/2014/main" val="1490406346"/>
                  </a:ext>
                </a:extLst>
              </a:tr>
              <a:tr h="370840">
                <a:tc>
                  <a:txBody>
                    <a:bodyPr/>
                    <a:lstStyle/>
                    <a:p>
                      <a:r>
                        <a:rPr lang="en-US" sz="1600" dirty="0"/>
                        <a:t>Local file server</a:t>
                      </a:r>
                    </a:p>
                  </a:txBody>
                  <a:tcPr/>
                </a:tc>
                <a:tc>
                  <a:txBody>
                    <a:bodyPr/>
                    <a:lstStyle/>
                    <a:p>
                      <a:r>
                        <a:rPr lang="en-US" sz="1600" dirty="0"/>
                        <a:t>To store outputs from IDAE</a:t>
                      </a:r>
                    </a:p>
                    <a:p>
                      <a:pPr marL="173038" indent="-173038">
                        <a:buFont typeface="Arial" panose="020B0604020202020204" pitchFamily="34" charset="0"/>
                        <a:buChar char="•"/>
                      </a:pPr>
                      <a:r>
                        <a:rPr lang="en-US" sz="1600" dirty="0"/>
                        <a:t>will be generated by IDAE</a:t>
                      </a:r>
                    </a:p>
                    <a:p>
                      <a:pPr marL="173038" indent="-173038">
                        <a:buFont typeface="Arial" panose="020B0604020202020204" pitchFamily="34" charset="0"/>
                        <a:buChar char="•"/>
                      </a:pPr>
                      <a:r>
                        <a:rPr lang="en-US" sz="1600" dirty="0"/>
                        <a:t>organized by subjects and PET &amp; MRI scans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Windows / Linux</a:t>
                      </a:r>
                    </a:p>
                  </a:txBody>
                  <a:tcPr/>
                </a:tc>
                <a:extLst>
                  <a:ext uri="{0D108BD9-81ED-4DB2-BD59-A6C34878D82A}">
                    <a16:rowId xmlns:a16="http://schemas.microsoft.com/office/drawing/2014/main" val="2550031804"/>
                  </a:ext>
                </a:extLst>
              </a:tr>
              <a:tr h="370840">
                <a:tc>
                  <a:txBody>
                    <a:bodyPr/>
                    <a:lstStyle/>
                    <a:p>
                      <a:r>
                        <a:rPr lang="en-US" sz="1600" dirty="0"/>
                        <a:t>PET &amp; MRI server</a:t>
                      </a:r>
                    </a:p>
                  </a:txBody>
                  <a:tcPr/>
                </a:tc>
                <a:tc>
                  <a:txBody>
                    <a:bodyPr/>
                    <a:lstStyle/>
                    <a:p>
                      <a:r>
                        <a:rPr lang="en-US" sz="1600" dirty="0"/>
                        <a:t>To provide reconstructed PET and MRI files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Windows / Linux</a:t>
                      </a:r>
                    </a:p>
                  </a:txBody>
                  <a:tcPr/>
                </a:tc>
                <a:extLst>
                  <a:ext uri="{0D108BD9-81ED-4DB2-BD59-A6C34878D82A}">
                    <a16:rowId xmlns:a16="http://schemas.microsoft.com/office/drawing/2014/main" val="1853890352"/>
                  </a:ext>
                </a:extLst>
              </a:tr>
              <a:tr h="370840">
                <a:tc>
                  <a:txBody>
                    <a:bodyPr/>
                    <a:lstStyle/>
                    <a:p>
                      <a:r>
                        <a:rPr lang="en-US" sz="1600" dirty="0"/>
                        <a:t>Linux machine</a:t>
                      </a:r>
                    </a:p>
                  </a:txBody>
                  <a:tcPr/>
                </a:tc>
                <a:tc>
                  <a:txBody>
                    <a:bodyPr/>
                    <a:lstStyle/>
                    <a:p>
                      <a:r>
                        <a:rPr lang="en-US" sz="1600" dirty="0"/>
                        <a:t>To run Linux-based applications for IDAE</a:t>
                      </a:r>
                    </a:p>
                  </a:txBody>
                  <a:tcPr/>
                </a:tc>
                <a:tc>
                  <a:txBody>
                    <a:bodyPr/>
                    <a:lstStyle/>
                    <a:p>
                      <a:r>
                        <a:rPr lang="en-US" sz="1600" dirty="0"/>
                        <a:t>Linux</a:t>
                      </a:r>
                    </a:p>
                  </a:txBody>
                  <a:tcPr/>
                </a:tc>
                <a:extLst>
                  <a:ext uri="{0D108BD9-81ED-4DB2-BD59-A6C34878D82A}">
                    <a16:rowId xmlns:a16="http://schemas.microsoft.com/office/drawing/2014/main" val="3872811466"/>
                  </a:ext>
                </a:extLst>
              </a:tr>
            </a:tbl>
          </a:graphicData>
        </a:graphic>
      </p:graphicFrame>
    </p:spTree>
    <p:extLst>
      <p:ext uri="{BB962C8B-B14F-4D97-AF65-F5344CB8AC3E}">
        <p14:creationId xmlns:p14="http://schemas.microsoft.com/office/powerpoint/2010/main" val="365287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697F-AD11-4B59-84D4-3C271EE2C48E}"/>
              </a:ext>
            </a:extLst>
          </p:cNvPr>
          <p:cNvSpPr>
            <a:spLocks noGrp="1"/>
          </p:cNvSpPr>
          <p:nvPr>
            <p:ph type="title"/>
          </p:nvPr>
        </p:nvSpPr>
        <p:spPr/>
        <p:txBody>
          <a:bodyPr/>
          <a:lstStyle/>
          <a:p>
            <a:r>
              <a:rPr lang="en-US"/>
              <a:t>Construction of the Local Adaptor File</a:t>
            </a:r>
          </a:p>
        </p:txBody>
      </p:sp>
      <p:sp>
        <p:nvSpPr>
          <p:cNvPr id="3" name="Content Placeholder 2">
            <a:extLst>
              <a:ext uri="{FF2B5EF4-FFF2-40B4-BE49-F238E27FC236}">
                <a16:creationId xmlns:a16="http://schemas.microsoft.com/office/drawing/2014/main" id="{921DD64F-6037-4CFC-BFCE-7CD9D1C99A69}"/>
              </a:ext>
            </a:extLst>
          </p:cNvPr>
          <p:cNvSpPr>
            <a:spLocks noGrp="1"/>
          </p:cNvSpPr>
          <p:nvPr>
            <p:ph idx="1"/>
          </p:nvPr>
        </p:nvSpPr>
        <p:spPr>
          <a:xfrm>
            <a:off x="628650" y="950975"/>
            <a:ext cx="7886700" cy="5177976"/>
          </a:xfrm>
        </p:spPr>
        <p:txBody>
          <a:bodyPr/>
          <a:lstStyle/>
          <a:p>
            <a:pPr marL="0" indent="0">
              <a:buNone/>
            </a:pPr>
            <a:r>
              <a:rPr lang="en-US" dirty="0"/>
              <a:t>[reminders for later use] </a:t>
            </a:r>
          </a:p>
          <a:p>
            <a:r>
              <a:rPr lang="en-US" dirty="0"/>
              <a:t>Setting for Freesurfer</a:t>
            </a:r>
          </a:p>
          <a:p>
            <a:pPr lvl="1"/>
            <a:r>
              <a:rPr lang="en-US" dirty="0"/>
              <a:t>Set dxetc4xxx such that &gt;&gt; x = dxetc4xxx(‘fsd’,’avatar948’) returns:</a:t>
            </a:r>
          </a:p>
          <a:p>
            <a:pPr lvl="2"/>
            <a:r>
              <a:rPr lang="en-US" dirty="0" err="1"/>
              <a:t>x.fs.home</a:t>
            </a:r>
            <a:r>
              <a:rPr lang="en-US" dirty="0"/>
              <a:t>: the full path of the folder to place IDAE-generated scripts to run Freesurfer</a:t>
            </a:r>
          </a:p>
          <a:p>
            <a:pPr lvl="2"/>
            <a:r>
              <a:rPr lang="en-US" dirty="0" err="1"/>
              <a:t>x.fs.linux</a:t>
            </a:r>
            <a:r>
              <a:rPr lang="en-US" dirty="0"/>
              <a:t>: the same as </a:t>
            </a:r>
            <a:r>
              <a:rPr lang="en-US" dirty="0" err="1"/>
              <a:t>x.fs.home</a:t>
            </a:r>
            <a:r>
              <a:rPr lang="en-US" dirty="0"/>
              <a:t> but the full path in the Linux system where </a:t>
            </a:r>
            <a:r>
              <a:rPr lang="en-US" dirty="0" err="1"/>
              <a:t>Freedsurfer</a:t>
            </a:r>
            <a:r>
              <a:rPr lang="en-US" dirty="0"/>
              <a:t> is installed </a:t>
            </a:r>
          </a:p>
          <a:p>
            <a:pPr lvl="2"/>
            <a:r>
              <a:rPr lang="en-US" dirty="0" err="1"/>
              <a:t>x.fs.subj</a:t>
            </a:r>
            <a:r>
              <a:rPr lang="en-US" dirty="0"/>
              <a:t>: the full path of the Freesurfer’s working directory (e.g., /home/avatar948/freesurfer/subjects)</a:t>
            </a:r>
          </a:p>
          <a:p>
            <a:pPr lvl="1"/>
            <a:r>
              <a:rPr lang="en-US" dirty="0"/>
              <a:t>Place a text file (name: FS_done.txt; any contents) in your </a:t>
            </a:r>
            <a:r>
              <a:rPr lang="en-US" dirty="0" err="1"/>
              <a:t>x.fs.subj</a:t>
            </a:r>
            <a:endParaRPr lang="en-US" dirty="0"/>
          </a:p>
          <a:p>
            <a:pPr lvl="1"/>
            <a:endParaRPr lang="en-US" dirty="0"/>
          </a:p>
          <a:p>
            <a:pPr lvl="1"/>
            <a:endParaRPr lang="en-US" dirty="0"/>
          </a:p>
          <a:p>
            <a:r>
              <a:rPr lang="en-US" dirty="0"/>
              <a:t>Yong Du kindly agree to be a test site for preparation of the local adaptor file</a:t>
            </a:r>
          </a:p>
          <a:p>
            <a:pPr lvl="1"/>
            <a:r>
              <a:rPr lang="en-US" dirty="0"/>
              <a:t>Ours: dxetc4hkx.m</a:t>
            </a:r>
          </a:p>
          <a:p>
            <a:pPr lvl="1"/>
            <a:r>
              <a:rPr lang="en-US" dirty="0"/>
              <a:t>Two ways we can test:</a:t>
            </a:r>
          </a:p>
          <a:p>
            <a:pPr lvl="2"/>
            <a:r>
              <a:rPr lang="en-US" dirty="0"/>
              <a:t>Junhua gets into their system and complete the local adaptor file</a:t>
            </a:r>
          </a:p>
          <a:p>
            <a:pPr lvl="2"/>
            <a:r>
              <a:rPr lang="en-US" dirty="0"/>
              <a:t>Yong or his people construct the file using the instruction</a:t>
            </a:r>
          </a:p>
          <a:p>
            <a:pPr lvl="1"/>
            <a:r>
              <a:rPr lang="en-US" dirty="0"/>
              <a:t>Whichever, we need to provide the distribution set Junhua created.</a:t>
            </a:r>
          </a:p>
        </p:txBody>
      </p:sp>
    </p:spTree>
    <p:extLst>
      <p:ext uri="{BB962C8B-B14F-4D97-AF65-F5344CB8AC3E}">
        <p14:creationId xmlns:p14="http://schemas.microsoft.com/office/powerpoint/2010/main" val="249079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0E671E-C021-4AD3-AADA-AA3DB9920597}"/>
              </a:ext>
            </a:extLst>
          </p:cNvPr>
          <p:cNvSpPr>
            <a:spLocks noGrp="1"/>
          </p:cNvSpPr>
          <p:nvPr>
            <p:ph type="title"/>
          </p:nvPr>
        </p:nvSpPr>
        <p:spPr/>
        <p:txBody>
          <a:bodyPr>
            <a:normAutofit/>
          </a:bodyPr>
          <a:lstStyle/>
          <a:p>
            <a:r>
              <a:rPr lang="en-US" dirty="0"/>
              <a:t>Setting the first project</a:t>
            </a:r>
          </a:p>
        </p:txBody>
      </p:sp>
      <p:sp>
        <p:nvSpPr>
          <p:cNvPr id="6" name="Content Placeholder 5">
            <a:extLst>
              <a:ext uri="{FF2B5EF4-FFF2-40B4-BE49-F238E27FC236}">
                <a16:creationId xmlns:a16="http://schemas.microsoft.com/office/drawing/2014/main" id="{EF7FFB15-C52F-4C7B-AEEC-0B0EF14ADCA1}"/>
              </a:ext>
            </a:extLst>
          </p:cNvPr>
          <p:cNvSpPr>
            <a:spLocks noGrp="1"/>
          </p:cNvSpPr>
          <p:nvPr>
            <p:ph idx="1"/>
          </p:nvPr>
        </p:nvSpPr>
        <p:spPr>
          <a:xfrm>
            <a:off x="628650" y="950975"/>
            <a:ext cx="7886700" cy="5351853"/>
          </a:xfrm>
        </p:spPr>
        <p:txBody>
          <a:bodyPr>
            <a:normAutofit/>
          </a:bodyPr>
          <a:lstStyle/>
          <a:p>
            <a:r>
              <a:rPr lang="en-US" dirty="0"/>
              <a:t>The IDAE team suggest to set the first project in a manual approach </a:t>
            </a:r>
          </a:p>
          <a:p>
            <a:pPr lvl="1"/>
            <a:r>
              <a:rPr lang="en-US" dirty="0"/>
              <a:t>Why manual approach? To help users understand the basic mechanisms better</a:t>
            </a:r>
          </a:p>
          <a:p>
            <a:pPr lvl="2"/>
            <a:r>
              <a:rPr lang="en-US" dirty="0">
                <a:cs typeface="Calibri"/>
              </a:rPr>
              <a:t>Users can find GUI-based approaches here</a:t>
            </a:r>
          </a:p>
          <a:p>
            <a:pPr lvl="1"/>
            <a:r>
              <a:rPr lang="en-US" dirty="0">
                <a:cs typeface="Calibri"/>
              </a:rPr>
              <a:t>Hypothetical strings of this manual. Need to replace them by actual strings</a:t>
            </a:r>
          </a:p>
          <a:p>
            <a:pPr lvl="2"/>
            <a:r>
              <a:rPr lang="en-US" dirty="0">
                <a:cs typeface="Calibri"/>
              </a:rPr>
              <a:t>‘</a:t>
            </a:r>
            <a:r>
              <a:rPr lang="en-US" dirty="0">
                <a:solidFill>
                  <a:srgbClr val="FFC000"/>
                </a:solidFill>
                <a:cs typeface="Calibri"/>
              </a:rPr>
              <a:t>dxetc4xxx</a:t>
            </a:r>
            <a:r>
              <a:rPr lang="en-US" dirty="0">
                <a:cs typeface="Calibri"/>
              </a:rPr>
              <a:t>’ stands for your local adaptor file. </a:t>
            </a:r>
          </a:p>
          <a:p>
            <a:pPr lvl="2"/>
            <a:r>
              <a:rPr lang="en-US" dirty="0"/>
              <a:t>‘</a:t>
            </a:r>
            <a:r>
              <a:rPr lang="en-US" dirty="0">
                <a:solidFill>
                  <a:srgbClr val="FFC000"/>
                </a:solidFill>
              </a:rPr>
              <a:t>avatar948</a:t>
            </a:r>
            <a:r>
              <a:rPr lang="en-US" dirty="0"/>
              <a:t>’ stands for a hypothetical IDAE user.</a:t>
            </a:r>
          </a:p>
          <a:p>
            <a:pPr lvl="2"/>
            <a:r>
              <a:rPr lang="en-US" dirty="0"/>
              <a:t>‘</a:t>
            </a:r>
            <a:r>
              <a:rPr lang="en-US" dirty="0">
                <a:solidFill>
                  <a:srgbClr val="FFC000"/>
                </a:solidFill>
              </a:rPr>
              <a:t>IDAEc01</a:t>
            </a:r>
            <a:r>
              <a:rPr lang="en-US" dirty="0"/>
              <a:t>’ stands for a demonstration project. </a:t>
            </a:r>
            <a:endParaRPr lang="en-US" dirty="0">
              <a:cs typeface="Calibri"/>
            </a:endParaRPr>
          </a:p>
          <a:p>
            <a:pPr lvl="1"/>
            <a:r>
              <a:rPr lang="en-US" dirty="0">
                <a:cs typeface="Calibri"/>
              </a:rPr>
              <a:t>Type (and hit return) as follows MATLAB command (&gt;&gt; indicate MATLAB command lines):</a:t>
            </a:r>
          </a:p>
          <a:p>
            <a:pPr marL="342900" lvl="2" indent="0">
              <a:buNone/>
            </a:pPr>
            <a:r>
              <a:rPr lang="en-US" dirty="0"/>
              <a:t>&gt;&gt; iv2_serFolders(‘dxetc4xxx’, ‘avatar948’, ‘IDAEc01’, n);</a:t>
            </a:r>
            <a:endParaRPr lang="en-US" dirty="0">
              <a:cs typeface="Calibri"/>
            </a:endParaRPr>
          </a:p>
          <a:p>
            <a:pPr lvl="2"/>
            <a:r>
              <a:rPr lang="en-US" dirty="0">
                <a:cs typeface="Calibri"/>
              </a:rPr>
              <a:t>n stands for the number of PET scans per subject in the project</a:t>
            </a:r>
          </a:p>
          <a:p>
            <a:pPr lvl="2"/>
            <a:r>
              <a:rPr lang="en-US" dirty="0"/>
              <a:t>Note that quotation marks are often not copied correctly to MATLAB command window</a:t>
            </a:r>
            <a:endParaRPr lang="en-US" dirty="0">
              <a:cs typeface="Calibri"/>
            </a:endParaRPr>
          </a:p>
          <a:p>
            <a:pPr lvl="2"/>
            <a:r>
              <a:rPr lang="en-US" dirty="0"/>
              <a:t>Don’t forget to create the user folder (See Installation of IDAE).</a:t>
            </a:r>
            <a:endParaRPr lang="en-US" dirty="0">
              <a:solidFill>
                <a:schemeClr val="bg1"/>
              </a:solidFill>
            </a:endParaRPr>
          </a:p>
          <a:p>
            <a:pPr lvl="2"/>
            <a:r>
              <a:rPr lang="en-US" dirty="0">
                <a:cs typeface="Calibri"/>
              </a:rPr>
              <a:t>The database template (X:\users\avatar948\idae\</a:t>
            </a:r>
            <a:r>
              <a:rPr lang="en-US" dirty="0">
                <a:solidFill>
                  <a:schemeClr val="bg1"/>
                </a:solidFill>
              </a:rPr>
              <a:t>IDAEc01_scanDB.m in this manual) will be generated and opened for editing</a:t>
            </a:r>
            <a:endParaRPr lang="en-US" dirty="0">
              <a:cs typeface="Calibri"/>
            </a:endParaRPr>
          </a:p>
          <a:p>
            <a:pPr lvl="1"/>
            <a:r>
              <a:rPr lang="en-US" dirty="0">
                <a:solidFill>
                  <a:schemeClr val="bg1"/>
                </a:solidFill>
              </a:rPr>
              <a:t>Edit the </a:t>
            </a:r>
            <a:r>
              <a:rPr lang="en-US" dirty="0" err="1">
                <a:solidFill>
                  <a:schemeClr val="bg1"/>
                </a:solidFill>
              </a:rPr>
              <a:t>scanDB.m</a:t>
            </a:r>
            <a:r>
              <a:rPr lang="en-US" dirty="0">
                <a:solidFill>
                  <a:schemeClr val="bg1"/>
                </a:solidFill>
              </a:rPr>
              <a:t> as instructed therein:</a:t>
            </a:r>
          </a:p>
          <a:p>
            <a:pPr lvl="2"/>
            <a:r>
              <a:rPr lang="en-US" dirty="0"/>
              <a:t>Once completed, save &amp; index it as follows:</a:t>
            </a:r>
            <a:endParaRPr lang="en-US" dirty="0">
              <a:solidFill>
                <a:schemeClr val="bg1"/>
              </a:solidFill>
            </a:endParaRPr>
          </a:p>
          <a:p>
            <a:pPr marL="398145" lvl="2" indent="0">
              <a:buNone/>
            </a:pPr>
            <a:r>
              <a:rPr lang="en-US" dirty="0"/>
              <a:t>&gt;&gt; </a:t>
            </a:r>
            <a:r>
              <a:rPr lang="en-US" dirty="0">
                <a:ea typeface="+mn-lt"/>
                <a:cs typeface="+mn-lt"/>
              </a:rPr>
              <a:t>iv2_register X:\users\avatar948\idae\IDAEc01\IDAEc01_scanDB.m  avatar948</a:t>
            </a:r>
          </a:p>
          <a:p>
            <a:pPr lvl="2"/>
            <a:r>
              <a:rPr lang="en-US" dirty="0">
                <a:cs typeface="Calibri" panose="020F0502020204030204"/>
              </a:rPr>
              <a:t>Again, need to replace hypothetical strings with actual ones</a:t>
            </a:r>
          </a:p>
          <a:p>
            <a:pPr lvl="2"/>
            <a:r>
              <a:rPr lang="en-US" dirty="0">
                <a:cs typeface="Calibri" panose="020F0502020204030204"/>
              </a:rPr>
              <a:t>If the indexing is successful, move on the next step.</a:t>
            </a:r>
            <a:endParaRPr lang="en-US" dirty="0"/>
          </a:p>
        </p:txBody>
      </p:sp>
    </p:spTree>
    <p:extLst>
      <p:ext uri="{BB962C8B-B14F-4D97-AF65-F5344CB8AC3E}">
        <p14:creationId xmlns:p14="http://schemas.microsoft.com/office/powerpoint/2010/main" val="58050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B502-DE7A-4300-AAC5-0A1A4FB07F3A}"/>
              </a:ext>
            </a:extLst>
          </p:cNvPr>
          <p:cNvSpPr>
            <a:spLocks noGrp="1"/>
          </p:cNvSpPr>
          <p:nvPr>
            <p:ph type="title"/>
          </p:nvPr>
        </p:nvSpPr>
        <p:spPr/>
        <p:txBody>
          <a:bodyPr/>
          <a:lstStyle/>
          <a:p>
            <a:r>
              <a:rPr lang="en-US" dirty="0"/>
              <a:t>Setting Stage 1 Package for Projects </a:t>
            </a:r>
          </a:p>
        </p:txBody>
      </p:sp>
      <p:sp>
        <p:nvSpPr>
          <p:cNvPr id="3" name="Content Placeholder 2">
            <a:extLst>
              <a:ext uri="{FF2B5EF4-FFF2-40B4-BE49-F238E27FC236}">
                <a16:creationId xmlns:a16="http://schemas.microsoft.com/office/drawing/2014/main" id="{13392B21-E32F-4E47-9A80-D6ECDD8C1BDC}"/>
              </a:ext>
            </a:extLst>
          </p:cNvPr>
          <p:cNvSpPr>
            <a:spLocks noGrp="1"/>
          </p:cNvSpPr>
          <p:nvPr>
            <p:ph idx="1"/>
          </p:nvPr>
        </p:nvSpPr>
        <p:spPr/>
        <p:txBody>
          <a:bodyPr/>
          <a:lstStyle/>
          <a:p>
            <a:r>
              <a:rPr lang="en-US"/>
              <a:t>Enter as follows in the command window:</a:t>
            </a:r>
          </a:p>
          <a:p>
            <a:pPr marL="174625" lvl="1" indent="0">
              <a:buNone/>
            </a:pPr>
            <a:r>
              <a:rPr lang="en-US"/>
              <a:t>&gt;&gt; startIDAE avatar948 dxetc4xxx</a:t>
            </a:r>
          </a:p>
          <a:p>
            <a:pPr lvl="1"/>
            <a:r>
              <a:rPr lang="en-US"/>
              <a:t>To open the </a:t>
            </a:r>
            <a:r>
              <a:rPr lang="en-US" err="1"/>
              <a:t>myProject</a:t>
            </a:r>
            <a:r>
              <a:rPr lang="en-US"/>
              <a:t> module (left)</a:t>
            </a:r>
          </a:p>
          <a:p>
            <a:pPr lvl="2"/>
            <a:r>
              <a:rPr lang="en-US"/>
              <a:t>The module display one project alone since this is the first project</a:t>
            </a:r>
          </a:p>
          <a:p>
            <a:pPr lvl="2"/>
            <a:r>
              <a:rPr lang="en-US"/>
              <a:t>The number will grow as more projects are accumulated (See ‘Starting an IDAE Session’).</a:t>
            </a:r>
          </a:p>
          <a:p>
            <a:r>
              <a:rPr lang="en-US"/>
              <a:t>Hit the project GUI (‘IDAEc01’). </a:t>
            </a:r>
          </a:p>
          <a:p>
            <a:pPr lvl="1"/>
            <a:r>
              <a:rPr lang="en-US"/>
              <a:t>It is ‘as-expected’ to get a warning sign (right panel). </a:t>
            </a:r>
          </a:p>
          <a:p>
            <a:pPr lvl="1"/>
            <a:r>
              <a:rPr lang="en-US"/>
              <a:t>Just hit ‘OK’ to proceed to composing the first Stage 1 package for the project (next slide)</a:t>
            </a:r>
          </a:p>
          <a:p>
            <a:endParaRPr lang="en-US"/>
          </a:p>
        </p:txBody>
      </p:sp>
      <p:grpSp>
        <p:nvGrpSpPr>
          <p:cNvPr id="4" name="Group 3">
            <a:extLst>
              <a:ext uri="{FF2B5EF4-FFF2-40B4-BE49-F238E27FC236}">
                <a16:creationId xmlns:a16="http://schemas.microsoft.com/office/drawing/2014/main" id="{39F07045-D1C0-420B-B97E-7E357E7EAC1E}"/>
              </a:ext>
            </a:extLst>
          </p:cNvPr>
          <p:cNvGrpSpPr/>
          <p:nvPr/>
        </p:nvGrpSpPr>
        <p:grpSpPr>
          <a:xfrm>
            <a:off x="1705196" y="3651429"/>
            <a:ext cx="5733609" cy="811429"/>
            <a:chOff x="1705195" y="3118028"/>
            <a:chExt cx="5733609" cy="811429"/>
          </a:xfrm>
        </p:grpSpPr>
        <p:pic>
          <p:nvPicPr>
            <p:cNvPr id="5" name="Picture 4">
              <a:extLst>
                <a:ext uri="{FF2B5EF4-FFF2-40B4-BE49-F238E27FC236}">
                  <a16:creationId xmlns:a16="http://schemas.microsoft.com/office/drawing/2014/main" id="{D3B0E9E1-C647-4DD5-8C7E-E154A7006639}"/>
                </a:ext>
              </a:extLst>
            </p:cNvPr>
            <p:cNvPicPr>
              <a:picLocks noChangeAspect="1"/>
            </p:cNvPicPr>
            <p:nvPr/>
          </p:nvPicPr>
          <p:blipFill>
            <a:blip r:embed="rId2"/>
            <a:stretch>
              <a:fillRect/>
            </a:stretch>
          </p:blipFill>
          <p:spPr>
            <a:xfrm>
              <a:off x="4764518" y="3118028"/>
              <a:ext cx="2674286" cy="811429"/>
            </a:xfrm>
            <a:prstGeom prst="rect">
              <a:avLst/>
            </a:prstGeom>
          </p:spPr>
        </p:pic>
        <p:pic>
          <p:nvPicPr>
            <p:cNvPr id="6" name="Picture 5">
              <a:extLst>
                <a:ext uri="{FF2B5EF4-FFF2-40B4-BE49-F238E27FC236}">
                  <a16:creationId xmlns:a16="http://schemas.microsoft.com/office/drawing/2014/main" id="{A7A7B7D3-CBD9-4F89-91F9-A08E998D51DC}"/>
                </a:ext>
              </a:extLst>
            </p:cNvPr>
            <p:cNvPicPr>
              <a:picLocks noChangeAspect="1"/>
            </p:cNvPicPr>
            <p:nvPr/>
          </p:nvPicPr>
          <p:blipFill>
            <a:blip r:embed="rId3"/>
            <a:stretch>
              <a:fillRect/>
            </a:stretch>
          </p:blipFill>
          <p:spPr>
            <a:xfrm>
              <a:off x="1705195" y="3226600"/>
              <a:ext cx="2325714" cy="594286"/>
            </a:xfrm>
            <a:prstGeom prst="rect">
              <a:avLst/>
            </a:prstGeom>
          </p:spPr>
        </p:pic>
        <p:cxnSp>
          <p:nvCxnSpPr>
            <p:cNvPr id="7" name="Straight Arrow Connector 6">
              <a:extLst>
                <a:ext uri="{FF2B5EF4-FFF2-40B4-BE49-F238E27FC236}">
                  <a16:creationId xmlns:a16="http://schemas.microsoft.com/office/drawing/2014/main" id="{44B08B58-561F-4CD2-8CF0-EBE5F2C8FDFC}"/>
                </a:ext>
              </a:extLst>
            </p:cNvPr>
            <p:cNvCxnSpPr>
              <a:stCxn id="6" idx="3"/>
              <a:endCxn id="5" idx="1"/>
            </p:cNvCxnSpPr>
            <p:nvPr/>
          </p:nvCxnSpPr>
          <p:spPr>
            <a:xfrm>
              <a:off x="4030909" y="3523743"/>
              <a:ext cx="7336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290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68ED7E9-FE00-4D57-BE56-71039E4C8045}"/>
              </a:ext>
            </a:extLst>
          </p:cNvPr>
          <p:cNvPicPr>
            <a:picLocks noGrp="1" noChangeAspect="1"/>
          </p:cNvPicPr>
          <p:nvPr>
            <p:ph sz="half" idx="1"/>
          </p:nvPr>
        </p:nvPicPr>
        <p:blipFill>
          <a:blip r:embed="rId2"/>
          <a:stretch>
            <a:fillRect/>
          </a:stretch>
        </p:blipFill>
        <p:spPr>
          <a:xfrm>
            <a:off x="457200" y="1233459"/>
            <a:ext cx="4114800" cy="4827645"/>
          </a:xfrm>
          <a:prstGeom prst="rect">
            <a:avLst/>
          </a:prstGeom>
        </p:spPr>
      </p:pic>
      <p:sp>
        <p:nvSpPr>
          <p:cNvPr id="2" name="Title 1">
            <a:extLst>
              <a:ext uri="{FF2B5EF4-FFF2-40B4-BE49-F238E27FC236}">
                <a16:creationId xmlns:a16="http://schemas.microsoft.com/office/drawing/2014/main" id="{4E0CB7FC-2B1C-4DF4-9FDE-E0C539490A63}"/>
              </a:ext>
            </a:extLst>
          </p:cNvPr>
          <p:cNvSpPr>
            <a:spLocks noGrp="1"/>
          </p:cNvSpPr>
          <p:nvPr>
            <p:ph type="title"/>
          </p:nvPr>
        </p:nvSpPr>
        <p:spPr/>
        <p:txBody>
          <a:bodyPr/>
          <a:lstStyle/>
          <a:p>
            <a:r>
              <a:rPr lang="en-US" dirty="0"/>
              <a:t>Preparation Stage 1 Packages</a:t>
            </a:r>
          </a:p>
        </p:txBody>
      </p:sp>
      <p:sp>
        <p:nvSpPr>
          <p:cNvPr id="4" name="Content Placeholder 3">
            <a:extLst>
              <a:ext uri="{FF2B5EF4-FFF2-40B4-BE49-F238E27FC236}">
                <a16:creationId xmlns:a16="http://schemas.microsoft.com/office/drawing/2014/main" id="{E1A99775-4903-47CD-8F4F-54B7D0364574}"/>
              </a:ext>
            </a:extLst>
          </p:cNvPr>
          <p:cNvSpPr>
            <a:spLocks noGrp="1"/>
          </p:cNvSpPr>
          <p:nvPr>
            <p:ph sz="half" idx="2"/>
          </p:nvPr>
        </p:nvSpPr>
        <p:spPr>
          <a:xfrm>
            <a:off x="4629150" y="1041012"/>
            <a:ext cx="3886200" cy="5212080"/>
          </a:xfrm>
        </p:spPr>
        <p:txBody>
          <a:bodyPr/>
          <a:lstStyle/>
          <a:p>
            <a:r>
              <a:rPr lang="en-US">
                <a:solidFill>
                  <a:schemeClr val="bg1"/>
                </a:solidFill>
              </a:rPr>
              <a:t>Just 7 clicks (&lt; 10 s) to get ready to start the analysis with a Stage-1 package</a:t>
            </a:r>
          </a:p>
          <a:p>
            <a:pPr lvl="1"/>
            <a:r>
              <a:rPr lang="en-US">
                <a:solidFill>
                  <a:schemeClr val="bg1"/>
                </a:solidFill>
              </a:rPr>
              <a:t>Select ‘prepMPfsx’, the only Stage-1 package in this release and hit ‘Done’ (upper panel)</a:t>
            </a:r>
          </a:p>
          <a:p>
            <a:pPr>
              <a:spcBef>
                <a:spcPts val="600"/>
              </a:spcBef>
            </a:pPr>
            <a:r>
              <a:rPr lang="en-US">
                <a:solidFill>
                  <a:schemeClr val="bg1"/>
                </a:solidFill>
              </a:rPr>
              <a:t>Select parameters in the 4 sections in the next module (lower panel) and hit ‘Done’</a:t>
            </a:r>
          </a:p>
          <a:p>
            <a:pPr lvl="1"/>
            <a:r>
              <a:rPr lang="en-US"/>
              <a:t>Read ‘Information’ tabs (light green)</a:t>
            </a:r>
          </a:p>
          <a:p>
            <a:pPr lvl="1"/>
            <a:r>
              <a:rPr lang="en-US"/>
              <a:t>Averaged PETs are used for obtaining a global TAC to understand if individual scans have any problems (such as early termination, scan breaks) </a:t>
            </a:r>
          </a:p>
          <a:p>
            <a:pPr lvl="2"/>
            <a:r>
              <a:rPr lang="en-US"/>
              <a:t>Available options are convenient for this purpose which may need to cope with different durations of scans </a:t>
            </a:r>
          </a:p>
          <a:p>
            <a:pPr lvl="2"/>
            <a:r>
              <a:rPr lang="en-US"/>
              <a:t>For example, L23 will use 30-45 min frames if the scan terminated prematurely at 45 min instead of the planned 90 min</a:t>
            </a:r>
          </a:p>
          <a:p>
            <a:pPr lvl="2"/>
            <a:r>
              <a:rPr lang="en-US"/>
              <a:t>Note that ‘sum’ is a good option as well </a:t>
            </a:r>
          </a:p>
          <a:p>
            <a:pPr lvl="1"/>
            <a:r>
              <a:rPr lang="en-US"/>
              <a:t>The local IDAE manager needs to set the last two sections (reconstruction &amp; cropping) in the local setting file (dxetc4xxx.m)</a:t>
            </a:r>
            <a:endParaRPr lang="en-US">
              <a:solidFill>
                <a:schemeClr val="bg1"/>
              </a:solidFill>
            </a:endParaRPr>
          </a:p>
          <a:p>
            <a:pPr>
              <a:spcBef>
                <a:spcPts val="600"/>
              </a:spcBef>
            </a:pPr>
            <a:r>
              <a:rPr lang="en-US">
                <a:solidFill>
                  <a:schemeClr val="bg1"/>
                </a:solidFill>
              </a:rPr>
              <a:t>Then, Level 1 Window</a:t>
            </a:r>
            <a:r>
              <a:rPr lang="en-US"/>
              <a:t> (L1W) will pop up. Users are ready to start </a:t>
            </a:r>
            <a:r>
              <a:rPr lang="en-US">
                <a:solidFill>
                  <a:schemeClr val="bg1"/>
                </a:solidFill>
              </a:rPr>
              <a:t>the analyses. </a:t>
            </a:r>
          </a:p>
          <a:p>
            <a:endParaRPr lang="en-US"/>
          </a:p>
        </p:txBody>
      </p:sp>
    </p:spTree>
    <p:extLst>
      <p:ext uri="{BB962C8B-B14F-4D97-AF65-F5344CB8AC3E}">
        <p14:creationId xmlns:p14="http://schemas.microsoft.com/office/powerpoint/2010/main" val="69637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876B-6786-43D6-83CF-BCBE7413F4E2}"/>
              </a:ext>
            </a:extLst>
          </p:cNvPr>
          <p:cNvSpPr>
            <a:spLocks noGrp="1"/>
          </p:cNvSpPr>
          <p:nvPr>
            <p:ph type="title"/>
          </p:nvPr>
        </p:nvSpPr>
        <p:spPr>
          <a:solidFill>
            <a:schemeClr val="accent1">
              <a:lumMod val="20000"/>
              <a:lumOff val="80000"/>
            </a:schemeClr>
          </a:solidFill>
          <a:ln>
            <a:solidFill>
              <a:schemeClr val="accent1">
                <a:lumMod val="20000"/>
                <a:lumOff val="80000"/>
              </a:schemeClr>
            </a:solidFill>
          </a:ln>
        </p:spPr>
        <p:txBody>
          <a:bodyPr>
            <a:normAutofit/>
          </a:bodyPr>
          <a:lstStyle/>
          <a:p>
            <a:r>
              <a:rPr lang="en-US" b="1" strike="sngStrike">
                <a:solidFill>
                  <a:schemeClr val="accent1">
                    <a:lumMod val="75000"/>
                  </a:schemeClr>
                </a:solidFill>
              </a:rPr>
              <a:t>Completing Stage 1 Packages</a:t>
            </a:r>
          </a:p>
        </p:txBody>
      </p:sp>
      <p:sp>
        <p:nvSpPr>
          <p:cNvPr id="3" name="Content Placeholder 2">
            <a:extLst>
              <a:ext uri="{FF2B5EF4-FFF2-40B4-BE49-F238E27FC236}">
                <a16:creationId xmlns:a16="http://schemas.microsoft.com/office/drawing/2014/main" id="{94167518-2483-45E0-BCA5-DBA97D319B54}"/>
              </a:ext>
            </a:extLst>
          </p:cNvPr>
          <p:cNvSpPr>
            <a:spLocks noGrp="1"/>
          </p:cNvSpPr>
          <p:nvPr>
            <p:ph idx="1"/>
          </p:nvPr>
        </p:nvSpPr>
        <p:spPr/>
        <p:txBody>
          <a:bodyPr>
            <a:normAutofit/>
          </a:bodyPr>
          <a:lstStyle/>
          <a:p>
            <a:r>
              <a:rPr lang="en-US">
                <a:solidFill>
                  <a:schemeClr val="bg1"/>
                </a:solidFill>
              </a:rPr>
              <a:t>Just 7 clicks to the completion of a Stage-1 package:</a:t>
            </a:r>
          </a:p>
          <a:p>
            <a:pPr lvl="1"/>
            <a:r>
              <a:rPr lang="en-US">
                <a:solidFill>
                  <a:schemeClr val="bg1"/>
                </a:solidFill>
              </a:rPr>
              <a:t>Select ‘prepMPfsx’, the only Stage-1 package in this release and hit ‘Done’ </a:t>
            </a:r>
          </a:p>
          <a:p>
            <a:pPr lvl="1"/>
            <a:r>
              <a:rPr lang="en-US">
                <a:solidFill>
                  <a:schemeClr val="bg1"/>
                </a:solidFill>
              </a:rPr>
              <a:t>Select recommended parameters in the next module (right panel) and hit ‘Done’</a:t>
            </a:r>
          </a:p>
          <a:p>
            <a:pPr lvl="2"/>
            <a:r>
              <a:rPr lang="en-US"/>
              <a:t>Read ‘Information’ tabs (light green)</a:t>
            </a:r>
          </a:p>
          <a:p>
            <a:pPr lvl="2"/>
            <a:r>
              <a:rPr lang="en-US"/>
              <a:t>Averaged PET is primarily used for cropping PET in Stage-1 (not so critical)</a:t>
            </a:r>
            <a:endParaRPr lang="en-US">
              <a:solidFill>
                <a:schemeClr val="bg1"/>
              </a:solidFill>
            </a:endParaRPr>
          </a:p>
          <a:p>
            <a:pPr lvl="1"/>
            <a:r>
              <a:rPr lang="en-US">
                <a:solidFill>
                  <a:schemeClr val="bg1"/>
                </a:solidFill>
              </a:rPr>
              <a:t>Then Level 1 Window</a:t>
            </a:r>
            <a:r>
              <a:rPr lang="en-US"/>
              <a:t> will pop up (</a:t>
            </a:r>
            <a:r>
              <a:rPr lang="en-US">
                <a:solidFill>
                  <a:schemeClr val="bg1"/>
                </a:solidFill>
              </a:rPr>
              <a:t>left bottom). You are set to start the analysis. </a:t>
            </a:r>
          </a:p>
          <a:p>
            <a:pPr marL="398463" lvl="2" indent="0">
              <a:buNone/>
            </a:pPr>
            <a:endParaRPr lang="en-US">
              <a:solidFill>
                <a:schemeClr val="bg1"/>
              </a:solidFill>
            </a:endParaRPr>
          </a:p>
          <a:p>
            <a:pPr lvl="2"/>
            <a:endParaRPr lang="en-US">
              <a:solidFill>
                <a:schemeClr val="bg1"/>
              </a:solidFill>
            </a:endParaRPr>
          </a:p>
        </p:txBody>
      </p:sp>
      <p:grpSp>
        <p:nvGrpSpPr>
          <p:cNvPr id="4" name="Group 3">
            <a:extLst>
              <a:ext uri="{FF2B5EF4-FFF2-40B4-BE49-F238E27FC236}">
                <a16:creationId xmlns:a16="http://schemas.microsoft.com/office/drawing/2014/main" id="{D9895E30-B62B-4202-A5CB-D78E9C0117E4}"/>
              </a:ext>
            </a:extLst>
          </p:cNvPr>
          <p:cNvGrpSpPr/>
          <p:nvPr/>
        </p:nvGrpSpPr>
        <p:grpSpPr>
          <a:xfrm>
            <a:off x="517276" y="2761762"/>
            <a:ext cx="8109449" cy="3811429"/>
            <a:chOff x="517276" y="2870621"/>
            <a:chExt cx="8109449" cy="3811429"/>
          </a:xfrm>
        </p:grpSpPr>
        <p:grpSp>
          <p:nvGrpSpPr>
            <p:cNvPr id="13" name="Group 12">
              <a:extLst>
                <a:ext uri="{FF2B5EF4-FFF2-40B4-BE49-F238E27FC236}">
                  <a16:creationId xmlns:a16="http://schemas.microsoft.com/office/drawing/2014/main" id="{1D211067-58B0-40B8-A689-5996F84C51FD}"/>
                </a:ext>
              </a:extLst>
            </p:cNvPr>
            <p:cNvGrpSpPr/>
            <p:nvPr/>
          </p:nvGrpSpPr>
          <p:grpSpPr>
            <a:xfrm>
              <a:off x="517276" y="2870621"/>
              <a:ext cx="8109449" cy="3811429"/>
              <a:chOff x="246286" y="2669233"/>
              <a:chExt cx="8109449" cy="3811429"/>
            </a:xfrm>
          </p:grpSpPr>
          <p:pic>
            <p:nvPicPr>
              <p:cNvPr id="9" name="Picture 8">
                <a:extLst>
                  <a:ext uri="{FF2B5EF4-FFF2-40B4-BE49-F238E27FC236}">
                    <a16:creationId xmlns:a16="http://schemas.microsoft.com/office/drawing/2014/main" id="{58CC70BB-D8BC-45BE-BE0E-5B5428AC438C}"/>
                  </a:ext>
                </a:extLst>
              </p:cNvPr>
              <p:cNvPicPr>
                <a:picLocks noChangeAspect="1"/>
              </p:cNvPicPr>
              <p:nvPr/>
            </p:nvPicPr>
            <p:blipFill>
              <a:blip r:embed="rId2"/>
              <a:stretch>
                <a:fillRect/>
              </a:stretch>
            </p:blipFill>
            <p:spPr>
              <a:xfrm>
                <a:off x="4887164" y="2669233"/>
                <a:ext cx="3468571" cy="3811429"/>
              </a:xfrm>
              <a:prstGeom prst="rect">
                <a:avLst/>
              </a:prstGeom>
            </p:spPr>
          </p:pic>
          <p:grpSp>
            <p:nvGrpSpPr>
              <p:cNvPr id="12" name="Group 11">
                <a:extLst>
                  <a:ext uri="{FF2B5EF4-FFF2-40B4-BE49-F238E27FC236}">
                    <a16:creationId xmlns:a16="http://schemas.microsoft.com/office/drawing/2014/main" id="{2423DE59-73AC-460A-A864-8B810D5884AB}"/>
                  </a:ext>
                </a:extLst>
              </p:cNvPr>
              <p:cNvGrpSpPr/>
              <p:nvPr/>
            </p:nvGrpSpPr>
            <p:grpSpPr>
              <a:xfrm>
                <a:off x="246286" y="2908792"/>
                <a:ext cx="4325714" cy="3332310"/>
                <a:chOff x="246286" y="2886947"/>
                <a:chExt cx="4325714" cy="3332310"/>
              </a:xfrm>
            </p:grpSpPr>
            <p:pic>
              <p:nvPicPr>
                <p:cNvPr id="6" name="Picture 5">
                  <a:extLst>
                    <a:ext uri="{FF2B5EF4-FFF2-40B4-BE49-F238E27FC236}">
                      <a16:creationId xmlns:a16="http://schemas.microsoft.com/office/drawing/2014/main" id="{111986D5-CEFD-4C2D-A716-9FE1D6AEA2EE}"/>
                    </a:ext>
                  </a:extLst>
                </p:cNvPr>
                <p:cNvPicPr>
                  <a:picLocks noChangeAspect="1"/>
                </p:cNvPicPr>
                <p:nvPr/>
              </p:nvPicPr>
              <p:blipFill>
                <a:blip r:embed="rId3"/>
                <a:stretch>
                  <a:fillRect/>
                </a:stretch>
              </p:blipFill>
              <p:spPr>
                <a:xfrm>
                  <a:off x="246286" y="2886947"/>
                  <a:ext cx="4325714" cy="1845714"/>
                </a:xfrm>
                <a:prstGeom prst="rect">
                  <a:avLst/>
                </a:prstGeom>
              </p:spPr>
            </p:pic>
            <p:pic>
              <p:nvPicPr>
                <p:cNvPr id="11" name="Picture 10">
                  <a:extLst>
                    <a:ext uri="{FF2B5EF4-FFF2-40B4-BE49-F238E27FC236}">
                      <a16:creationId xmlns:a16="http://schemas.microsoft.com/office/drawing/2014/main" id="{42D35CDE-80E4-4CBF-966A-0C34E3E39B10}"/>
                    </a:ext>
                  </a:extLst>
                </p:cNvPr>
                <p:cNvPicPr>
                  <a:picLocks noChangeAspect="1"/>
                </p:cNvPicPr>
                <p:nvPr/>
              </p:nvPicPr>
              <p:blipFill>
                <a:blip r:embed="rId4"/>
                <a:stretch>
                  <a:fillRect/>
                </a:stretch>
              </p:blipFill>
              <p:spPr>
                <a:xfrm>
                  <a:off x="674857" y="5087829"/>
                  <a:ext cx="3468571" cy="1131428"/>
                </a:xfrm>
                <a:prstGeom prst="rect">
                  <a:avLst/>
                </a:prstGeom>
              </p:spPr>
            </p:pic>
          </p:grpSp>
        </p:grpSp>
        <p:cxnSp>
          <p:nvCxnSpPr>
            <p:cNvPr id="15" name="Straight Arrow Connector 14">
              <a:extLst>
                <a:ext uri="{FF2B5EF4-FFF2-40B4-BE49-F238E27FC236}">
                  <a16:creationId xmlns:a16="http://schemas.microsoft.com/office/drawing/2014/main" id="{21F2B9D3-7C2C-488C-AC3E-075ECE84E65F}"/>
                </a:ext>
              </a:extLst>
            </p:cNvPr>
            <p:cNvCxnSpPr>
              <a:stCxn id="6" idx="3"/>
            </p:cNvCxnSpPr>
            <p:nvPr/>
          </p:nvCxnSpPr>
          <p:spPr>
            <a:xfrm flipV="1">
              <a:off x="4842990" y="4027714"/>
              <a:ext cx="315164" cy="5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ED57AF-04E3-4F54-A5C8-727894EB9D81}"/>
                </a:ext>
              </a:extLst>
            </p:cNvPr>
            <p:cNvCxnSpPr>
              <a:stCxn id="11" idx="3"/>
            </p:cNvCxnSpPr>
            <p:nvPr/>
          </p:nvCxnSpPr>
          <p:spPr>
            <a:xfrm>
              <a:off x="4414418" y="5876776"/>
              <a:ext cx="743736" cy="6953"/>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1185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1467-675F-4CED-A54E-0ECCAB319B68}"/>
              </a:ext>
            </a:extLst>
          </p:cNvPr>
          <p:cNvSpPr>
            <a:spLocks noGrp="1"/>
          </p:cNvSpPr>
          <p:nvPr>
            <p:ph type="title"/>
          </p:nvPr>
        </p:nvSpPr>
        <p:spPr/>
        <p:txBody>
          <a:bodyPr/>
          <a:lstStyle/>
          <a:p>
            <a:r>
              <a:rPr lang="en-US"/>
              <a:t>Outlines of ‘</a:t>
            </a:r>
            <a:r>
              <a:rPr lang="en-US" err="1"/>
              <a:t>prepMPfsx</a:t>
            </a:r>
            <a:r>
              <a:rPr lang="en-US"/>
              <a:t>’</a:t>
            </a:r>
          </a:p>
        </p:txBody>
      </p:sp>
      <p:sp>
        <p:nvSpPr>
          <p:cNvPr id="3" name="Content Placeholder 2">
            <a:extLst>
              <a:ext uri="{FF2B5EF4-FFF2-40B4-BE49-F238E27FC236}">
                <a16:creationId xmlns:a16="http://schemas.microsoft.com/office/drawing/2014/main" id="{1D370CF1-27D9-4AC5-8F0E-7B82B4359860}"/>
              </a:ext>
            </a:extLst>
          </p:cNvPr>
          <p:cNvSpPr>
            <a:spLocks noGrp="1"/>
          </p:cNvSpPr>
          <p:nvPr>
            <p:ph idx="1"/>
          </p:nvPr>
        </p:nvSpPr>
        <p:spPr>
          <a:xfrm>
            <a:off x="628650" y="950976"/>
            <a:ext cx="7886700" cy="4764024"/>
          </a:xfrm>
        </p:spPr>
        <p:txBody>
          <a:bodyPr>
            <a:normAutofit/>
          </a:bodyPr>
          <a:lstStyle/>
          <a:p>
            <a:pPr marL="0" indent="0">
              <a:buNone/>
            </a:pPr>
            <a:r>
              <a:rPr lang="en-US"/>
              <a:t>Three analysis blocks in </a:t>
            </a:r>
            <a:r>
              <a:rPr lang="en-US" err="1"/>
              <a:t>prepMPfsx</a:t>
            </a:r>
            <a:endParaRPr lang="en-US"/>
          </a:p>
          <a:p>
            <a:r>
              <a:rPr lang="en-US"/>
              <a:t>Automated parcellation of brain regions using the Freesurfer software* for (block name: IDAE4MRI). Major steps include:</a:t>
            </a:r>
          </a:p>
          <a:p>
            <a:pPr lvl="1"/>
            <a:r>
              <a:rPr lang="en-US"/>
              <a:t>Generation of scripts for running Freesurfer outside IDAE (to avoid stalling MATLAB)</a:t>
            </a:r>
          </a:p>
          <a:p>
            <a:pPr lvl="1"/>
            <a:r>
              <a:rPr lang="en-US"/>
              <a:t>Visual confirmation of the outputs using outlines of gray matter regions</a:t>
            </a:r>
          </a:p>
          <a:p>
            <a:pPr lvl="2"/>
            <a:r>
              <a:rPr lang="en-US"/>
              <a:t>Manual correction of insufficiencies, if any (optional)</a:t>
            </a:r>
          </a:p>
          <a:p>
            <a:pPr marL="342900" lvl="2" indent="0">
              <a:buNone/>
            </a:pPr>
            <a:r>
              <a:rPr lang="en-US"/>
              <a:t>*Available at: </a:t>
            </a:r>
            <a:r>
              <a:rPr lang="en-US">
                <a:hlinkClick r:id="rId2"/>
              </a:rPr>
              <a:t>https://surfer.nmr.mgh.harvard.edu/fswiki/FreeSurferWiki</a:t>
            </a:r>
            <a:endParaRPr lang="en-US"/>
          </a:p>
          <a:p>
            <a:r>
              <a:rPr lang="en-US"/>
              <a:t>VOI-related operations (IDAE4VOIs) </a:t>
            </a:r>
            <a:r>
              <a:rPr lang="en-US" sz="1400"/>
              <a:t>(VOI = volume of interest)</a:t>
            </a:r>
            <a:r>
              <a:rPr lang="en-US"/>
              <a:t>:</a:t>
            </a:r>
          </a:p>
          <a:p>
            <a:pPr lvl="1"/>
            <a:r>
              <a:rPr lang="en-US"/>
              <a:t>Selection of VOIs to refine (to focus) and reference regions</a:t>
            </a:r>
          </a:p>
          <a:p>
            <a:pPr lvl="1"/>
            <a:r>
              <a:rPr lang="en-US"/>
              <a:t>Manual refinement of above-mentioned (and added non-</a:t>
            </a:r>
            <a:r>
              <a:rPr lang="en-US" err="1"/>
              <a:t>Freesuefer</a:t>
            </a:r>
            <a:r>
              <a:rPr lang="en-US"/>
              <a:t>) VOIs</a:t>
            </a:r>
          </a:p>
          <a:p>
            <a:r>
              <a:rPr lang="en-US"/>
              <a:t>PET-related operations (IDAE4PET):</a:t>
            </a:r>
          </a:p>
          <a:p>
            <a:pPr lvl="1"/>
            <a:r>
              <a:rPr lang="en-US"/>
              <a:t>Cropping of PET frames around the brain with margins, if selected.</a:t>
            </a:r>
          </a:p>
          <a:p>
            <a:pPr lvl="1"/>
            <a:r>
              <a:rPr lang="en-US"/>
              <a:t>Initial coregistration of averaged PET to the Freesurfer-derived MRI</a:t>
            </a:r>
          </a:p>
          <a:p>
            <a:pPr lvl="2"/>
            <a:r>
              <a:rPr lang="en-US"/>
              <a:t>Visual evaluation/correction, if needed of the coregistration</a:t>
            </a:r>
          </a:p>
          <a:p>
            <a:pPr lvl="2"/>
            <a:r>
              <a:rPr lang="en-US"/>
              <a:t>Visual evaluation of head motion </a:t>
            </a:r>
          </a:p>
        </p:txBody>
      </p:sp>
      <p:grpSp>
        <p:nvGrpSpPr>
          <p:cNvPr id="8" name="Group 7">
            <a:extLst>
              <a:ext uri="{FF2B5EF4-FFF2-40B4-BE49-F238E27FC236}">
                <a16:creationId xmlns:a16="http://schemas.microsoft.com/office/drawing/2014/main" id="{0CD18DC3-BEC7-4C69-9112-9B978F59CE8E}"/>
              </a:ext>
            </a:extLst>
          </p:cNvPr>
          <p:cNvGrpSpPr/>
          <p:nvPr/>
        </p:nvGrpSpPr>
        <p:grpSpPr>
          <a:xfrm>
            <a:off x="6090560" y="4909458"/>
            <a:ext cx="2833017" cy="1831875"/>
            <a:chOff x="5987143" y="4893129"/>
            <a:chExt cx="2833017" cy="1831875"/>
          </a:xfrm>
        </p:grpSpPr>
        <p:pic>
          <p:nvPicPr>
            <p:cNvPr id="6" name="Picture 5">
              <a:extLst>
                <a:ext uri="{FF2B5EF4-FFF2-40B4-BE49-F238E27FC236}">
                  <a16:creationId xmlns:a16="http://schemas.microsoft.com/office/drawing/2014/main" id="{C6742438-3C8F-47D2-B1CE-0EECFFC2A977}"/>
                </a:ext>
              </a:extLst>
            </p:cNvPr>
            <p:cNvPicPr>
              <a:picLocks noChangeAspect="1"/>
            </p:cNvPicPr>
            <p:nvPr/>
          </p:nvPicPr>
          <p:blipFill>
            <a:blip r:embed="rId3"/>
            <a:stretch>
              <a:fillRect/>
            </a:stretch>
          </p:blipFill>
          <p:spPr>
            <a:xfrm>
              <a:off x="6076960" y="4961028"/>
              <a:ext cx="2743200" cy="1763976"/>
            </a:xfrm>
            <a:prstGeom prst="rect">
              <a:avLst/>
            </a:prstGeom>
          </p:spPr>
        </p:pic>
        <p:sp>
          <p:nvSpPr>
            <p:cNvPr id="7" name="Rectangle 6">
              <a:extLst>
                <a:ext uri="{FF2B5EF4-FFF2-40B4-BE49-F238E27FC236}">
                  <a16:creationId xmlns:a16="http://schemas.microsoft.com/office/drawing/2014/main" id="{1CF5F501-2C0C-4C45-BC5F-3F14C102D6F0}"/>
                </a:ext>
              </a:extLst>
            </p:cNvPr>
            <p:cNvSpPr/>
            <p:nvPr/>
          </p:nvSpPr>
          <p:spPr>
            <a:xfrm>
              <a:off x="5987143" y="4893129"/>
              <a:ext cx="1355271" cy="484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2454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D4DE7-6564-4353-93C1-A534A68F3166}"/>
              </a:ext>
            </a:extLst>
          </p:cNvPr>
          <p:cNvSpPr>
            <a:spLocks noGrp="1"/>
          </p:cNvSpPr>
          <p:nvPr>
            <p:ph type="title"/>
          </p:nvPr>
        </p:nvSpPr>
        <p:spPr/>
        <p:txBody>
          <a:bodyPr/>
          <a:lstStyle/>
          <a:p>
            <a:r>
              <a:rPr lang="en-US"/>
              <a:t>Generate scripts to run Freesurfer (FS)</a:t>
            </a:r>
          </a:p>
        </p:txBody>
      </p:sp>
      <p:pic>
        <p:nvPicPr>
          <p:cNvPr id="5" name="Content Placeholder 4">
            <a:extLst>
              <a:ext uri="{FF2B5EF4-FFF2-40B4-BE49-F238E27FC236}">
                <a16:creationId xmlns:a16="http://schemas.microsoft.com/office/drawing/2014/main" id="{E71F3792-2145-4CD8-82AF-0EDBDA145BCE}"/>
              </a:ext>
            </a:extLst>
          </p:cNvPr>
          <p:cNvPicPr>
            <a:picLocks noGrp="1" noChangeAspect="1"/>
          </p:cNvPicPr>
          <p:nvPr>
            <p:ph sz="half" idx="1"/>
          </p:nvPr>
        </p:nvPicPr>
        <p:blipFill>
          <a:blip r:embed="rId2"/>
          <a:stretch>
            <a:fillRect/>
          </a:stretch>
        </p:blipFill>
        <p:spPr>
          <a:xfrm>
            <a:off x="628650" y="1271451"/>
            <a:ext cx="3886200" cy="4751661"/>
          </a:xfrm>
          <a:prstGeom prst="rect">
            <a:avLst/>
          </a:prstGeom>
        </p:spPr>
      </p:pic>
      <p:sp>
        <p:nvSpPr>
          <p:cNvPr id="4" name="Content Placeholder 3">
            <a:extLst>
              <a:ext uri="{FF2B5EF4-FFF2-40B4-BE49-F238E27FC236}">
                <a16:creationId xmlns:a16="http://schemas.microsoft.com/office/drawing/2014/main" id="{19BF0252-5741-49ED-A4DD-D88C83FDEDA6}"/>
              </a:ext>
            </a:extLst>
          </p:cNvPr>
          <p:cNvSpPr>
            <a:spLocks noGrp="1"/>
          </p:cNvSpPr>
          <p:nvPr>
            <p:ph sz="half" idx="2"/>
          </p:nvPr>
        </p:nvSpPr>
        <p:spPr/>
        <p:txBody>
          <a:bodyPr/>
          <a:lstStyle/>
          <a:p>
            <a:pPr marL="0" indent="0">
              <a:buNone/>
            </a:pPr>
            <a:r>
              <a:rPr lang="en-US" sz="1600"/>
              <a:t>General sequences of performing analyses apply here as well:</a:t>
            </a:r>
          </a:p>
          <a:p>
            <a:r>
              <a:rPr lang="en-US"/>
              <a:t>Visit the subject-analysis block with the lowest complete percentage in L1W</a:t>
            </a:r>
          </a:p>
          <a:p>
            <a:r>
              <a:rPr lang="en-US"/>
              <a:t>Visit the first interactive (=</a:t>
            </a:r>
            <a:r>
              <a:rPr lang="en-US" err="1"/>
              <a:t>i</a:t>
            </a:r>
            <a:r>
              <a:rPr lang="en-US"/>
              <a:t>; darker green) or quality control (=c; lighter green) processes that displays ‘r’ (=ready) </a:t>
            </a:r>
          </a:p>
          <a:p>
            <a:pPr lvl="1"/>
            <a:r>
              <a:rPr lang="en-US"/>
              <a:t>The application opens with files selected</a:t>
            </a:r>
          </a:p>
          <a:p>
            <a:pPr lvl="1"/>
            <a:r>
              <a:rPr lang="en-US"/>
              <a:t>In this  step, the command line to submit to your Linux machine (</a:t>
            </a:r>
            <a:r>
              <a:rPr lang="en-US">
                <a:solidFill>
                  <a:schemeClr val="accent2"/>
                </a:solidFill>
              </a:rPr>
              <a:t>→</a:t>
            </a:r>
            <a:r>
              <a:rPr lang="en-US"/>
              <a:t>) will be displayed on MATLAB command line (bottom row). Just copy and paste/submit it. </a:t>
            </a:r>
          </a:p>
          <a:p>
            <a:pPr lvl="1"/>
            <a:r>
              <a:rPr lang="en-US"/>
              <a:t>Up to 3 MRIs were submitted at one time</a:t>
            </a:r>
          </a:p>
          <a:p>
            <a:pPr marL="0" indent="0">
              <a:buNone/>
            </a:pPr>
            <a:r>
              <a:rPr lang="en-US"/>
              <a:t>[Some technical notes]</a:t>
            </a:r>
          </a:p>
          <a:p>
            <a:r>
              <a:rPr lang="en-US"/>
              <a:t>information on the access to Freesurfer, etc. is defined in your local adaptor file.</a:t>
            </a:r>
          </a:p>
          <a:p>
            <a:r>
              <a:rPr lang="en-US"/>
              <a:t>IDAE chose to run Freesurfer outside IDAE to avoid stalling MATLAB while execution of Freesurfer (~6 hours per MRI)</a:t>
            </a:r>
          </a:p>
        </p:txBody>
      </p:sp>
      <p:sp>
        <p:nvSpPr>
          <p:cNvPr id="7" name="TextBox 6">
            <a:extLst>
              <a:ext uri="{FF2B5EF4-FFF2-40B4-BE49-F238E27FC236}">
                <a16:creationId xmlns:a16="http://schemas.microsoft.com/office/drawing/2014/main" id="{90D3683D-D34F-47B1-A2D8-CB0A02A02401}"/>
              </a:ext>
            </a:extLst>
          </p:cNvPr>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p>
        </p:txBody>
      </p:sp>
      <p:sp>
        <p:nvSpPr>
          <p:cNvPr id="8" name="TextBox 7">
            <a:extLst>
              <a:ext uri="{FF2B5EF4-FFF2-40B4-BE49-F238E27FC236}">
                <a16:creationId xmlns:a16="http://schemas.microsoft.com/office/drawing/2014/main" id="{493F7639-9B42-4E6B-AF4E-79971B97D43D}"/>
              </a:ext>
            </a:extLst>
          </p:cNvPr>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p>
        </p:txBody>
      </p:sp>
      <p:cxnSp>
        <p:nvCxnSpPr>
          <p:cNvPr id="10" name="Straight Arrow Connector 9">
            <a:extLst>
              <a:ext uri="{FF2B5EF4-FFF2-40B4-BE49-F238E27FC236}">
                <a16:creationId xmlns:a16="http://schemas.microsoft.com/office/drawing/2014/main" id="{1D6F450B-215C-4F5D-BB49-0E6CB66D168A}"/>
              </a:ext>
            </a:extLst>
          </p:cNvPr>
          <p:cNvCxnSpPr/>
          <p:nvPr/>
        </p:nvCxnSpPr>
        <p:spPr>
          <a:xfrm>
            <a:off x="506185" y="5889172"/>
            <a:ext cx="28847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45313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1EA1-3602-492A-94DE-978FF32753E1}"/>
              </a:ext>
            </a:extLst>
          </p:cNvPr>
          <p:cNvSpPr>
            <a:spLocks noGrp="1"/>
          </p:cNvSpPr>
          <p:nvPr>
            <p:ph type="title"/>
          </p:nvPr>
        </p:nvSpPr>
        <p:spPr/>
        <p:txBody>
          <a:bodyPr/>
          <a:lstStyle/>
          <a:p>
            <a:r>
              <a:rPr lang="en-US"/>
              <a:t>Define ACPC Points</a:t>
            </a:r>
          </a:p>
        </p:txBody>
      </p:sp>
      <p:pic>
        <p:nvPicPr>
          <p:cNvPr id="6" name="Content Placeholder 5">
            <a:extLst>
              <a:ext uri="{FF2B5EF4-FFF2-40B4-BE49-F238E27FC236}">
                <a16:creationId xmlns:a16="http://schemas.microsoft.com/office/drawing/2014/main" id="{172288CB-0673-4ACA-92DC-A14F66DA45BF}"/>
              </a:ext>
            </a:extLst>
          </p:cNvPr>
          <p:cNvPicPr>
            <a:picLocks noGrp="1" noChangeAspect="1"/>
          </p:cNvPicPr>
          <p:nvPr>
            <p:ph sz="half" idx="1"/>
          </p:nvPr>
        </p:nvPicPr>
        <p:blipFill>
          <a:blip r:embed="rId2"/>
          <a:stretch>
            <a:fillRect/>
          </a:stretch>
        </p:blipFill>
        <p:spPr>
          <a:xfrm>
            <a:off x="628650" y="1141852"/>
            <a:ext cx="3886200" cy="5010859"/>
          </a:xfrm>
          <a:prstGeom prst="rect">
            <a:avLst/>
          </a:prstGeom>
        </p:spPr>
      </p:pic>
      <p:sp>
        <p:nvSpPr>
          <p:cNvPr id="4" name="Content Placeholder 3">
            <a:extLst>
              <a:ext uri="{FF2B5EF4-FFF2-40B4-BE49-F238E27FC236}">
                <a16:creationId xmlns:a16="http://schemas.microsoft.com/office/drawing/2014/main" id="{C3615C7B-5838-4A1C-BEDF-10337E70B4BC}"/>
              </a:ext>
            </a:extLst>
          </p:cNvPr>
          <p:cNvSpPr>
            <a:spLocks noGrp="1"/>
          </p:cNvSpPr>
          <p:nvPr>
            <p:ph sz="half" idx="2"/>
          </p:nvPr>
        </p:nvSpPr>
        <p:spPr/>
        <p:txBody>
          <a:bodyPr/>
          <a:lstStyle/>
          <a:p>
            <a:r>
              <a:rPr lang="en-US"/>
              <a:t>Assume that the Freesurfer script was submitted yesterday, and the user revisited the project/package</a:t>
            </a:r>
          </a:p>
          <a:p>
            <a:pPr lvl="1"/>
            <a:r>
              <a:rPr lang="en-US"/>
              <a:t>The percent completion statuses increased on GUIs under IDAE4MRI. </a:t>
            </a:r>
          </a:p>
          <a:p>
            <a:pPr lvl="1"/>
            <a:r>
              <a:rPr lang="en-US"/>
              <a:t>So, highlight subject GUIs (now deep blue) and hit the ‘Perform’ GUI in L1W to perform available automatic processes (= ‘a’ in L2W)</a:t>
            </a:r>
          </a:p>
          <a:p>
            <a:pPr lvl="1"/>
            <a:r>
              <a:rPr lang="en-US"/>
              <a:t>Completion statuses increased on the first subject (15 to 23%) but not for the second subject [i.e., Freesurfer not completed yet].</a:t>
            </a:r>
          </a:p>
          <a:p>
            <a:pPr lvl="1"/>
            <a:r>
              <a:rPr lang="en-US"/>
              <a:t>Open L2W (middle then bottom panels)</a:t>
            </a:r>
          </a:p>
          <a:p>
            <a:pPr lvl="1"/>
            <a:r>
              <a:rPr lang="en-US"/>
              <a:t>Look for the first dark or light green GUI with ‘r’ (=ready) which is ‘define APCP points on FS-derived MRI’ (right column) in this example</a:t>
            </a:r>
          </a:p>
          <a:p>
            <a:pPr lvl="1"/>
            <a:r>
              <a:rPr lang="en-US"/>
              <a:t>Hit the ‘r’ GUI to open the application, </a:t>
            </a:r>
            <a:r>
              <a:rPr lang="en-US" err="1"/>
              <a:t>VOILand</a:t>
            </a:r>
            <a:r>
              <a:rPr lang="en-US"/>
              <a:t> with files selected (next slide).</a:t>
            </a:r>
          </a:p>
        </p:txBody>
      </p:sp>
      <p:sp>
        <p:nvSpPr>
          <p:cNvPr id="7" name="TextBox 6">
            <a:extLst>
              <a:ext uri="{FF2B5EF4-FFF2-40B4-BE49-F238E27FC236}">
                <a16:creationId xmlns:a16="http://schemas.microsoft.com/office/drawing/2014/main" id="{7AF7F278-2D9A-47D7-98B5-52BC33E4222E}"/>
              </a:ext>
            </a:extLst>
          </p:cNvPr>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p>
        </p:txBody>
      </p:sp>
      <p:sp>
        <p:nvSpPr>
          <p:cNvPr id="8" name="TextBox 7">
            <a:extLst>
              <a:ext uri="{FF2B5EF4-FFF2-40B4-BE49-F238E27FC236}">
                <a16:creationId xmlns:a16="http://schemas.microsoft.com/office/drawing/2014/main" id="{8E0680FB-DBF1-4EE5-9C07-48486826D466}"/>
              </a:ext>
            </a:extLst>
          </p:cNvPr>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p>
        </p:txBody>
      </p:sp>
    </p:spTree>
    <p:extLst>
      <p:ext uri="{BB962C8B-B14F-4D97-AF65-F5344CB8AC3E}">
        <p14:creationId xmlns:p14="http://schemas.microsoft.com/office/powerpoint/2010/main" val="124140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167518-2483-45E0-BCA5-DBA97D319B54}"/>
              </a:ext>
            </a:extLst>
          </p:cNvPr>
          <p:cNvSpPr>
            <a:spLocks noGrp="1"/>
          </p:cNvSpPr>
          <p:nvPr>
            <p:ph idx="1"/>
          </p:nvPr>
        </p:nvSpPr>
        <p:spPr>
          <a:xfrm>
            <a:off x="628650" y="1097281"/>
            <a:ext cx="7886700" cy="5622747"/>
          </a:xfrm>
        </p:spPr>
        <p:txBody>
          <a:bodyPr>
            <a:normAutofit fontScale="92500" lnSpcReduction="10000"/>
          </a:bodyPr>
          <a:lstStyle/>
          <a:p>
            <a:r>
              <a:rPr lang="en-US" dirty="0">
                <a:solidFill>
                  <a:schemeClr val="bg1"/>
                </a:solidFill>
              </a:rPr>
              <a:t>The integrative data analysis environment (IDAE) is a comprehensive data analysis system for brain research using PET (and MRI):</a:t>
            </a:r>
          </a:p>
          <a:p>
            <a:pPr lvl="1"/>
            <a:r>
              <a:rPr lang="en-US" dirty="0">
                <a:solidFill>
                  <a:schemeClr val="bg1"/>
                </a:solidFill>
              </a:rPr>
              <a:t>Users can generate &amp; manage (customize) analysis packages (a.k.a., pipelines), carry out the analyses, and summarize the results, all </a:t>
            </a:r>
            <a:r>
              <a:rPr lang="en-US" dirty="0">
                <a:solidFill>
                  <a:srgbClr val="FFC000"/>
                </a:solidFill>
              </a:rPr>
              <a:t>via GUI and clickable, organized menus alone</a:t>
            </a:r>
            <a:r>
              <a:rPr lang="en-US" dirty="0">
                <a:solidFill>
                  <a:schemeClr val="bg1"/>
                </a:solidFill>
              </a:rPr>
              <a:t> (minimal editing).</a:t>
            </a:r>
          </a:p>
          <a:p>
            <a:pPr lvl="2"/>
            <a:r>
              <a:rPr lang="en-US" dirty="0">
                <a:solidFill>
                  <a:schemeClr val="bg1"/>
                </a:solidFill>
              </a:rPr>
              <a:t>IDAE is primarily intended to aid non-technical researchers such as neurologists, psychiatrists, and neuroscientists to perform PET data analyses, and thus presents the user with a step-wise procedure</a:t>
            </a:r>
          </a:p>
          <a:p>
            <a:pPr lvl="1"/>
            <a:r>
              <a:rPr lang="en-US" dirty="0">
                <a:solidFill>
                  <a:schemeClr val="bg1"/>
                </a:solidFill>
              </a:rPr>
              <a:t>IDAE is project oriented: Analysis packages interact with the study’s database to perform analyses on groups of subjects, which made result-summary functions possible</a:t>
            </a:r>
          </a:p>
          <a:p>
            <a:pPr lvl="2"/>
            <a:r>
              <a:rPr lang="en-US" dirty="0">
                <a:solidFill>
                  <a:schemeClr val="bg1"/>
                </a:solidFill>
              </a:rPr>
              <a:t>A ‘study’ (a.k.a. ‘project’) refers to studying groups of subjects to address scientific hypotheses</a:t>
            </a:r>
          </a:p>
          <a:p>
            <a:pPr lvl="2"/>
            <a:r>
              <a:rPr lang="en-US" dirty="0">
                <a:solidFill>
                  <a:schemeClr val="bg1"/>
                </a:solidFill>
              </a:rPr>
              <a:t>Final products from IDAE for a study will be tables and figures for publications</a:t>
            </a:r>
          </a:p>
          <a:p>
            <a:pPr lvl="1"/>
            <a:r>
              <a:rPr lang="en-US" dirty="0">
                <a:solidFill>
                  <a:schemeClr val="bg1"/>
                </a:solidFill>
              </a:rPr>
              <a:t>IDEA’s modular programming makes it easy to for technical scientists to incorporate free-ware or their own codes to analysis package bases</a:t>
            </a:r>
          </a:p>
          <a:p>
            <a:pPr lvl="1"/>
            <a:r>
              <a:rPr lang="en-US" dirty="0"/>
              <a:t>IDAE is built upon MATLAB (thus, independent to operating systems)</a:t>
            </a:r>
            <a:endParaRPr lang="en-US" dirty="0">
              <a:solidFill>
                <a:schemeClr val="bg1"/>
              </a:solidFill>
            </a:endParaRPr>
          </a:p>
          <a:p>
            <a:r>
              <a:rPr lang="en-US" dirty="0">
                <a:solidFill>
                  <a:schemeClr val="bg1"/>
                </a:solidFill>
              </a:rPr>
              <a:t>Analyses are carried out as outlined in the Flowchart (next slide)</a:t>
            </a:r>
          </a:p>
          <a:p>
            <a:pPr lvl="1"/>
            <a:r>
              <a:rPr lang="en-US" dirty="0">
                <a:solidFill>
                  <a:schemeClr val="bg1"/>
                </a:solidFill>
              </a:rPr>
              <a:t>Users select / customize IDAE-supplied analysis package bases as needed for a study using GUIs alone</a:t>
            </a:r>
          </a:p>
          <a:p>
            <a:pPr lvl="2"/>
            <a:r>
              <a:rPr lang="en-US" dirty="0">
                <a:solidFill>
                  <a:schemeClr val="bg1"/>
                </a:solidFill>
              </a:rPr>
              <a:t>Stage 1 packages deal with preparation of PET, MRI, and VOIs (volumes of interest)</a:t>
            </a:r>
          </a:p>
          <a:p>
            <a:pPr marL="685800" lvl="3" indent="-168275"/>
            <a:r>
              <a:rPr lang="en-US" sz="1300" dirty="0">
                <a:solidFill>
                  <a:schemeClr val="bg1"/>
                </a:solidFill>
              </a:rPr>
              <a:t>Each study typically has a few Stage 1 packages</a:t>
            </a:r>
          </a:p>
          <a:p>
            <a:pPr lvl="2"/>
            <a:r>
              <a:rPr lang="en-US" dirty="0">
                <a:solidFill>
                  <a:schemeClr val="bg1"/>
                </a:solidFill>
              </a:rPr>
              <a:t>Stage 2 packages deal with everything else. a few/several </a:t>
            </a:r>
            <a:r>
              <a:rPr lang="en-US" dirty="0"/>
              <a:t>Stage-2 packages per Stage-1 package</a:t>
            </a:r>
            <a:endParaRPr lang="en-US" dirty="0">
              <a:solidFill>
                <a:schemeClr val="bg1"/>
              </a:solidFill>
            </a:endParaRPr>
          </a:p>
          <a:p>
            <a:pPr lvl="1"/>
            <a:r>
              <a:rPr lang="en-US" dirty="0">
                <a:solidFill>
                  <a:schemeClr val="bg1"/>
                </a:solidFill>
              </a:rPr>
              <a:t>Users prepare / update a database file (one per study) using GUI-based modules.</a:t>
            </a:r>
          </a:p>
          <a:p>
            <a:pPr lvl="2"/>
            <a:r>
              <a:rPr lang="en-US" dirty="0">
                <a:solidFill>
                  <a:schemeClr val="bg1"/>
                </a:solidFill>
              </a:rPr>
              <a:t>The database interacts with user-managed packages when carrying out the analyses.</a:t>
            </a:r>
          </a:p>
          <a:p>
            <a:pPr lvl="1"/>
            <a:r>
              <a:rPr lang="en-US" dirty="0">
                <a:solidFill>
                  <a:schemeClr val="bg1"/>
                </a:solidFill>
              </a:rPr>
              <a:t>Users can summarize the results (tables &amp; figures) and perform statistics via GUIs alone</a:t>
            </a:r>
          </a:p>
          <a:p>
            <a:pPr lvl="1"/>
            <a:r>
              <a:rPr lang="en-US" dirty="0">
                <a:solidFill>
                  <a:schemeClr val="bg1"/>
                </a:solidFill>
              </a:rPr>
              <a:t>Local managers are required to loca</a:t>
            </a:r>
            <a:r>
              <a:rPr lang="en-US" dirty="0"/>
              <a:t>l </a:t>
            </a:r>
            <a:r>
              <a:rPr lang="en-US" dirty="0">
                <a:solidFill>
                  <a:schemeClr val="bg1"/>
                </a:solidFill>
              </a:rPr>
              <a:t>adaptor codes</a:t>
            </a:r>
            <a:r>
              <a:rPr lang="en-US" dirty="0"/>
              <a:t> using a template t</a:t>
            </a:r>
            <a:r>
              <a:rPr lang="en-US" dirty="0">
                <a:solidFill>
                  <a:schemeClr val="bg1"/>
                </a:solidFill>
              </a:rPr>
              <a:t>o cope with </a:t>
            </a:r>
            <a:r>
              <a:rPr lang="en-US" dirty="0"/>
              <a:t>site-</a:t>
            </a:r>
            <a:r>
              <a:rPr lang="en-US" dirty="0">
                <a:solidFill>
                  <a:schemeClr val="bg1"/>
                </a:solidFill>
              </a:rPr>
              <a:t>specific data archive conventions (paths) and other settings.</a:t>
            </a:r>
          </a:p>
          <a:p>
            <a:pPr marL="228600" lvl="1" indent="0">
              <a:buNone/>
            </a:pPr>
            <a:endParaRPr lang="en-US" dirty="0">
              <a:solidFill>
                <a:schemeClr val="bg1"/>
              </a:solidFill>
            </a:endParaRPr>
          </a:p>
        </p:txBody>
      </p:sp>
      <p:sp>
        <p:nvSpPr>
          <p:cNvPr id="2" name="Title 1">
            <a:extLst>
              <a:ext uri="{FF2B5EF4-FFF2-40B4-BE49-F238E27FC236}">
                <a16:creationId xmlns:a16="http://schemas.microsoft.com/office/drawing/2014/main" id="{6762876B-6786-43D6-83CF-BCBE7413F4E2}"/>
              </a:ext>
            </a:extLst>
          </p:cNvPr>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Introduction to IDAE</a:t>
            </a:r>
          </a:p>
        </p:txBody>
      </p:sp>
    </p:spTree>
    <p:extLst>
      <p:ext uri="{BB962C8B-B14F-4D97-AF65-F5344CB8AC3E}">
        <p14:creationId xmlns:p14="http://schemas.microsoft.com/office/powerpoint/2010/main" val="687961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A5FC-23AE-4519-808C-22B50C6C971A}"/>
              </a:ext>
            </a:extLst>
          </p:cNvPr>
          <p:cNvSpPr>
            <a:spLocks noGrp="1"/>
          </p:cNvSpPr>
          <p:nvPr>
            <p:ph type="title"/>
          </p:nvPr>
        </p:nvSpPr>
        <p:spPr/>
        <p:txBody>
          <a:bodyPr/>
          <a:lstStyle/>
          <a:p>
            <a:r>
              <a:rPr lang="en-US"/>
              <a:t>Defining ACPC Points</a:t>
            </a:r>
          </a:p>
        </p:txBody>
      </p:sp>
      <p:sp>
        <p:nvSpPr>
          <p:cNvPr id="4" name="Content Placeholder 3">
            <a:extLst>
              <a:ext uri="{FF2B5EF4-FFF2-40B4-BE49-F238E27FC236}">
                <a16:creationId xmlns:a16="http://schemas.microsoft.com/office/drawing/2014/main" id="{2FF93E58-09A8-406A-AB8E-0D372DDAD95C}"/>
              </a:ext>
            </a:extLst>
          </p:cNvPr>
          <p:cNvSpPr>
            <a:spLocks noGrp="1"/>
          </p:cNvSpPr>
          <p:nvPr>
            <p:ph sz="half" idx="2"/>
          </p:nvPr>
        </p:nvSpPr>
        <p:spPr>
          <a:xfrm>
            <a:off x="4629150" y="1041012"/>
            <a:ext cx="3886200" cy="5588388"/>
          </a:xfrm>
        </p:spPr>
        <p:txBody>
          <a:bodyPr>
            <a:normAutofit lnSpcReduction="10000"/>
          </a:bodyPr>
          <a:lstStyle/>
          <a:p>
            <a:r>
              <a:rPr lang="en-US"/>
              <a:t>Define the anterior and posterior commissure points (AC and PC) on the MRI</a:t>
            </a:r>
          </a:p>
          <a:p>
            <a:pPr lvl="1"/>
            <a:r>
              <a:rPr lang="en-US"/>
              <a:t>To be consistent with SPM12 which assumes the AC as the origin of the image coordinate system</a:t>
            </a:r>
          </a:p>
          <a:p>
            <a:r>
              <a:rPr lang="en-US"/>
              <a:t>Procedures: </a:t>
            </a:r>
          </a:p>
          <a:p>
            <a:pPr lvl="1"/>
            <a:r>
              <a:rPr lang="en-US"/>
              <a:t>Navigate images to display the AC point in all orthogonal images (middle panel)</a:t>
            </a:r>
          </a:p>
          <a:p>
            <a:pPr lvl="2"/>
            <a:r>
              <a:rPr lang="en-US"/>
              <a:t>Image navigation: Hit u/n keys (for up/down in axial direction), </a:t>
            </a:r>
            <a:r>
              <a:rPr lang="en-US" err="1"/>
              <a:t>i</a:t>
            </a:r>
            <a:r>
              <a:rPr lang="en-US"/>
              <a:t>/m keys (towards the inion/nasion, but m), &lt;/&gt; keys (towards your left/right)</a:t>
            </a:r>
          </a:p>
          <a:p>
            <a:pPr lvl="2"/>
            <a:r>
              <a:rPr lang="en-US"/>
              <a:t>Click at any point on the colormap bars when above keys do not respond</a:t>
            </a:r>
          </a:p>
          <a:p>
            <a:pPr lvl="1"/>
            <a:r>
              <a:rPr lang="en-US"/>
              <a:t>Hit at the AC point (arrow in the trans-axial image) to display red dots (one per view)</a:t>
            </a:r>
          </a:p>
          <a:p>
            <a:pPr lvl="2"/>
            <a:r>
              <a:rPr lang="en-US"/>
              <a:t>Fine adjustments using number keys: Hit 8/2 keys to displace the dots in anterior/posterior directions, 4/6 to keys to towards your left and right, and 9(Pg Up)/3(Pg </a:t>
            </a:r>
            <a:r>
              <a:rPr lang="en-US" err="1"/>
              <a:t>Dn</a:t>
            </a:r>
            <a:r>
              <a:rPr lang="en-US"/>
              <a:t>) in the up(=cranium)/down directions</a:t>
            </a:r>
          </a:p>
          <a:p>
            <a:pPr lvl="2"/>
            <a:r>
              <a:rPr lang="en-US"/>
              <a:t>Target: Slightly above the center of the AC point (See upper panel)</a:t>
            </a:r>
          </a:p>
          <a:p>
            <a:pPr lvl="2"/>
            <a:r>
              <a:rPr lang="en-US"/>
              <a:t>Hit ‘save AC’ GUI when done</a:t>
            </a:r>
          </a:p>
          <a:p>
            <a:pPr lvl="1"/>
            <a:r>
              <a:rPr lang="en-US"/>
              <a:t>Repeat the same for the PC points </a:t>
            </a:r>
          </a:p>
          <a:p>
            <a:pPr lvl="2"/>
            <a:r>
              <a:rPr lang="en-US"/>
              <a:t>But at the middle of PC (bottom panel)</a:t>
            </a:r>
          </a:p>
          <a:p>
            <a:pPr lvl="1"/>
            <a:r>
              <a:rPr lang="en-US"/>
              <a:t>Make sure to click on ‘Save’ then ‘Exit’ GUIs (after seeing ‘safe to exist’ message).</a:t>
            </a:r>
          </a:p>
        </p:txBody>
      </p:sp>
      <p:pic>
        <p:nvPicPr>
          <p:cNvPr id="12" name="Content Placeholder 11">
            <a:extLst>
              <a:ext uri="{FF2B5EF4-FFF2-40B4-BE49-F238E27FC236}">
                <a16:creationId xmlns:a16="http://schemas.microsoft.com/office/drawing/2014/main" id="{EA619FD2-C760-4AA5-AC41-33497ED9AD95}"/>
              </a:ext>
            </a:extLst>
          </p:cNvPr>
          <p:cNvPicPr>
            <a:picLocks noGrp="1" noChangeAspect="1"/>
          </p:cNvPicPr>
          <p:nvPr>
            <p:ph sz="half" idx="1"/>
          </p:nvPr>
        </p:nvPicPr>
        <p:blipFill>
          <a:blip r:embed="rId2"/>
          <a:stretch>
            <a:fillRect/>
          </a:stretch>
        </p:blipFill>
        <p:spPr>
          <a:xfrm>
            <a:off x="830023" y="1041400"/>
            <a:ext cx="3483454" cy="5211763"/>
          </a:xfrm>
          <a:prstGeom prst="rect">
            <a:avLst/>
          </a:prstGeom>
        </p:spPr>
      </p:pic>
      <p:sp>
        <p:nvSpPr>
          <p:cNvPr id="13" name="TextBox 12">
            <a:extLst>
              <a:ext uri="{FF2B5EF4-FFF2-40B4-BE49-F238E27FC236}">
                <a16:creationId xmlns:a16="http://schemas.microsoft.com/office/drawing/2014/main" id="{2D3A01B0-DD0F-47DF-AE88-1A11FE0B2AD9}"/>
              </a:ext>
            </a:extLst>
          </p:cNvPr>
          <p:cNvSpPr txBox="1"/>
          <p:nvPr/>
        </p:nvSpPr>
        <p:spPr>
          <a:xfrm>
            <a:off x="984915" y="1312117"/>
            <a:ext cx="416268" cy="338554"/>
          </a:xfrm>
          <a:prstGeom prst="rect">
            <a:avLst/>
          </a:prstGeom>
          <a:noFill/>
        </p:spPr>
        <p:txBody>
          <a:bodyPr wrap="none">
            <a:spAutoFit/>
          </a:bodyPr>
          <a:lstStyle/>
          <a:p>
            <a:r>
              <a:rPr lang="en-US" sz="1600" b="1">
                <a:solidFill>
                  <a:schemeClr val="bg1"/>
                </a:solidFill>
              </a:rPr>
              <a:t>AC</a:t>
            </a:r>
          </a:p>
        </p:txBody>
      </p:sp>
      <p:sp>
        <p:nvSpPr>
          <p:cNvPr id="14" name="TextBox 13">
            <a:extLst>
              <a:ext uri="{FF2B5EF4-FFF2-40B4-BE49-F238E27FC236}">
                <a16:creationId xmlns:a16="http://schemas.microsoft.com/office/drawing/2014/main" id="{6B8FDF53-69CB-456C-8BB4-D4F698597739}"/>
              </a:ext>
            </a:extLst>
          </p:cNvPr>
          <p:cNvSpPr txBox="1"/>
          <p:nvPr/>
        </p:nvSpPr>
        <p:spPr>
          <a:xfrm>
            <a:off x="1003764" y="5647323"/>
            <a:ext cx="402674" cy="338554"/>
          </a:xfrm>
          <a:prstGeom prst="rect">
            <a:avLst/>
          </a:prstGeom>
          <a:noFill/>
        </p:spPr>
        <p:txBody>
          <a:bodyPr wrap="none">
            <a:spAutoFit/>
          </a:bodyPr>
          <a:lstStyle/>
          <a:p>
            <a:r>
              <a:rPr lang="en-US" sz="1600" b="1">
                <a:solidFill>
                  <a:schemeClr val="bg1"/>
                </a:solidFill>
              </a:rPr>
              <a:t>PC</a:t>
            </a:r>
          </a:p>
        </p:txBody>
      </p:sp>
      <p:sp>
        <p:nvSpPr>
          <p:cNvPr id="3" name="TextBox 2">
            <a:extLst>
              <a:ext uri="{FF2B5EF4-FFF2-40B4-BE49-F238E27FC236}">
                <a16:creationId xmlns:a16="http://schemas.microsoft.com/office/drawing/2014/main" id="{92C8D509-A1AE-4107-9B5C-5493926E8333}"/>
              </a:ext>
            </a:extLst>
          </p:cNvPr>
          <p:cNvSpPr txBox="1"/>
          <p:nvPr/>
        </p:nvSpPr>
        <p:spPr>
          <a:xfrm>
            <a:off x="1518472" y="6547755"/>
            <a:ext cx="6107056" cy="307777"/>
          </a:xfrm>
          <a:prstGeom prst="rect">
            <a:avLst/>
          </a:prstGeom>
          <a:noFill/>
        </p:spPr>
        <p:txBody>
          <a:bodyPr wrap="none" rtlCol="0">
            <a:spAutoFit/>
          </a:bodyPr>
          <a:lstStyle/>
          <a:p>
            <a:r>
              <a:rPr lang="en-US" sz="1400">
                <a:solidFill>
                  <a:schemeClr val="bg1"/>
                </a:solidFill>
              </a:rPr>
              <a:t>Not sure about ACPC? Try </a:t>
            </a:r>
            <a:r>
              <a:rPr lang="en-US" sz="1400">
                <a:solidFill>
                  <a:schemeClr val="bg1"/>
                </a:solidFill>
                <a:hlinkClick r:id="rId3"/>
              </a:rPr>
              <a:t>https://people.cas.sc.edu/rorden/anatomy/na_ac.html</a:t>
            </a:r>
            <a:r>
              <a:rPr lang="en-US" sz="1400">
                <a:solidFill>
                  <a:schemeClr val="bg1"/>
                </a:solidFill>
              </a:rPr>
              <a:t> </a:t>
            </a:r>
          </a:p>
        </p:txBody>
      </p:sp>
    </p:spTree>
    <p:extLst>
      <p:ext uri="{BB962C8B-B14F-4D97-AF65-F5344CB8AC3E}">
        <p14:creationId xmlns:p14="http://schemas.microsoft.com/office/powerpoint/2010/main" val="918495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E955-6E8B-4BFE-A539-0EA28994F129}"/>
              </a:ext>
            </a:extLst>
          </p:cNvPr>
          <p:cNvSpPr>
            <a:spLocks noGrp="1"/>
          </p:cNvSpPr>
          <p:nvPr>
            <p:ph type="title"/>
          </p:nvPr>
        </p:nvSpPr>
        <p:spPr/>
        <p:txBody>
          <a:bodyPr/>
          <a:lstStyle/>
          <a:p>
            <a:r>
              <a:rPr lang="en-US"/>
              <a:t>review/approve gray matter segmentation of FS</a:t>
            </a:r>
          </a:p>
        </p:txBody>
      </p:sp>
      <p:pic>
        <p:nvPicPr>
          <p:cNvPr id="11" name="Content Placeholder 10">
            <a:extLst>
              <a:ext uri="{FF2B5EF4-FFF2-40B4-BE49-F238E27FC236}">
                <a16:creationId xmlns:a16="http://schemas.microsoft.com/office/drawing/2014/main" id="{38B81A9C-C646-441E-A019-AAE07063E642}"/>
              </a:ext>
            </a:extLst>
          </p:cNvPr>
          <p:cNvPicPr>
            <a:picLocks noGrp="1" noChangeAspect="1"/>
          </p:cNvPicPr>
          <p:nvPr>
            <p:ph sz="half" idx="1"/>
          </p:nvPr>
        </p:nvPicPr>
        <p:blipFill>
          <a:blip r:embed="rId2"/>
          <a:stretch>
            <a:fillRect/>
          </a:stretch>
        </p:blipFill>
        <p:spPr>
          <a:xfrm>
            <a:off x="628650" y="1141852"/>
            <a:ext cx="3886200" cy="5010859"/>
          </a:xfrm>
          <a:prstGeom prst="rect">
            <a:avLst/>
          </a:prstGeom>
        </p:spPr>
      </p:pic>
      <p:sp>
        <p:nvSpPr>
          <p:cNvPr id="4" name="Content Placeholder 3">
            <a:extLst>
              <a:ext uri="{FF2B5EF4-FFF2-40B4-BE49-F238E27FC236}">
                <a16:creationId xmlns:a16="http://schemas.microsoft.com/office/drawing/2014/main" id="{3BC61147-A577-4BEB-9AF5-4AA921D83578}"/>
              </a:ext>
            </a:extLst>
          </p:cNvPr>
          <p:cNvSpPr>
            <a:spLocks noGrp="1"/>
          </p:cNvSpPr>
          <p:nvPr>
            <p:ph sz="half" idx="2"/>
          </p:nvPr>
        </p:nvSpPr>
        <p:spPr/>
        <p:txBody>
          <a:bodyPr/>
          <a:lstStyle/>
          <a:p>
            <a:r>
              <a:rPr lang="en-US"/>
              <a:t>The percent completion status increased since the ACPC points were set.</a:t>
            </a:r>
          </a:p>
          <a:p>
            <a:pPr lvl="1"/>
            <a:r>
              <a:rPr lang="en-US"/>
              <a:t>Hit the ‘Perform’ GUI on L1W to run automatic processes through the next interactive or QC process.</a:t>
            </a:r>
          </a:p>
          <a:p>
            <a:pPr lvl="1"/>
            <a:r>
              <a:rPr lang="en-US"/>
              <a:t>Once done with increased percentages, hit the subject-block GUI again.</a:t>
            </a:r>
          </a:p>
          <a:p>
            <a:pPr lvl="1"/>
            <a:r>
              <a:rPr lang="en-US"/>
              <a:t>Now, the first dark or light green GUI with ‘r’ (=ready) says it’s time to ‘review/approve gray matter segmentation of FS’</a:t>
            </a:r>
          </a:p>
          <a:p>
            <a:pPr lvl="1"/>
            <a:r>
              <a:rPr lang="en-US"/>
              <a:t>Hit the GUI to open the application (</a:t>
            </a:r>
            <a:r>
              <a:rPr lang="en-US" err="1"/>
              <a:t>snOLs.m</a:t>
            </a:r>
            <a:r>
              <a:rPr lang="en-US"/>
              <a:t>) for visual inspection (See next slide).</a:t>
            </a:r>
          </a:p>
          <a:p>
            <a:r>
              <a:rPr lang="en-US"/>
              <a:t>Consequences:</a:t>
            </a:r>
          </a:p>
          <a:p>
            <a:pPr lvl="1"/>
            <a:r>
              <a:rPr lang="en-US"/>
              <a:t>Move on to the next block (for this subject) if you approve the outputs from Freesurfer </a:t>
            </a:r>
          </a:p>
          <a:p>
            <a:pPr lvl="1"/>
            <a:r>
              <a:rPr lang="en-US"/>
              <a:t>If not (i.e., some problems), move on the correction of Freesurfer-derived VOIs</a:t>
            </a:r>
          </a:p>
          <a:p>
            <a:pPr lvl="2"/>
            <a:r>
              <a:rPr lang="en-US"/>
              <a:t>Only trusted users (defined in dxetc4xxx) are allowed to access this optional step (pink) </a:t>
            </a:r>
          </a:p>
          <a:p>
            <a:pPr lvl="1"/>
            <a:endParaRPr lang="en-US"/>
          </a:p>
        </p:txBody>
      </p:sp>
      <p:sp>
        <p:nvSpPr>
          <p:cNvPr id="14" name="TextBox 13">
            <a:extLst>
              <a:ext uri="{FF2B5EF4-FFF2-40B4-BE49-F238E27FC236}">
                <a16:creationId xmlns:a16="http://schemas.microsoft.com/office/drawing/2014/main" id="{133494CD-85A2-40F3-A509-CE509B1872CB}"/>
              </a:ext>
            </a:extLst>
          </p:cNvPr>
          <p:cNvSpPr txBox="1"/>
          <p:nvPr/>
        </p:nvSpPr>
        <p:spPr>
          <a:xfrm>
            <a:off x="326323" y="1611477"/>
            <a:ext cx="558166" cy="338554"/>
          </a:xfrm>
          <a:prstGeom prst="rect">
            <a:avLst/>
          </a:prstGeom>
          <a:noFill/>
        </p:spPr>
        <p:txBody>
          <a:bodyPr wrap="none">
            <a:spAutoFit/>
          </a:bodyPr>
          <a:lstStyle/>
          <a:p>
            <a:r>
              <a:rPr lang="en-US" sz="1600" b="1">
                <a:solidFill>
                  <a:schemeClr val="bg1"/>
                </a:solidFill>
              </a:rPr>
              <a:t>L1W</a:t>
            </a:r>
          </a:p>
        </p:txBody>
      </p:sp>
      <p:sp>
        <p:nvSpPr>
          <p:cNvPr id="15" name="TextBox 14">
            <a:extLst>
              <a:ext uri="{FF2B5EF4-FFF2-40B4-BE49-F238E27FC236}">
                <a16:creationId xmlns:a16="http://schemas.microsoft.com/office/drawing/2014/main" id="{8B336B1C-B5F8-4907-8496-BB7C4BAB709A}"/>
              </a:ext>
            </a:extLst>
          </p:cNvPr>
          <p:cNvSpPr txBox="1"/>
          <p:nvPr/>
        </p:nvSpPr>
        <p:spPr>
          <a:xfrm>
            <a:off x="295937" y="3752052"/>
            <a:ext cx="430887" cy="469039"/>
          </a:xfrm>
          <a:prstGeom prst="rect">
            <a:avLst/>
          </a:prstGeom>
          <a:noFill/>
        </p:spPr>
        <p:txBody>
          <a:bodyPr vert="vert270" wrap="none">
            <a:spAutoFit/>
          </a:bodyPr>
          <a:lstStyle/>
          <a:p>
            <a:r>
              <a:rPr lang="en-US" sz="1600" b="1">
                <a:solidFill>
                  <a:schemeClr val="bg1"/>
                </a:solidFill>
              </a:rPr>
              <a:t>L2W</a:t>
            </a:r>
          </a:p>
        </p:txBody>
      </p:sp>
    </p:spTree>
    <p:extLst>
      <p:ext uri="{BB962C8B-B14F-4D97-AF65-F5344CB8AC3E}">
        <p14:creationId xmlns:p14="http://schemas.microsoft.com/office/powerpoint/2010/main" val="4060515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6D3C-100A-4A08-AEC6-10CF5EC49B97}"/>
              </a:ext>
            </a:extLst>
          </p:cNvPr>
          <p:cNvSpPr>
            <a:spLocks noGrp="1"/>
          </p:cNvSpPr>
          <p:nvPr>
            <p:ph type="title"/>
          </p:nvPr>
        </p:nvSpPr>
        <p:spPr/>
        <p:txBody>
          <a:bodyPr>
            <a:normAutofit/>
          </a:bodyPr>
          <a:lstStyle/>
          <a:p>
            <a:r>
              <a:rPr lang="en-US" sz="2800"/>
              <a:t>Review/Approve GM segmentation of Freesurfer</a:t>
            </a:r>
          </a:p>
        </p:txBody>
      </p:sp>
      <p:pic>
        <p:nvPicPr>
          <p:cNvPr id="6" name="Content Placeholder 5">
            <a:extLst>
              <a:ext uri="{FF2B5EF4-FFF2-40B4-BE49-F238E27FC236}">
                <a16:creationId xmlns:a16="http://schemas.microsoft.com/office/drawing/2014/main" id="{8B58E5FB-AA93-4D72-B3DB-91F1BBF1F48D}"/>
              </a:ext>
            </a:extLst>
          </p:cNvPr>
          <p:cNvPicPr>
            <a:picLocks noGrp="1" noChangeAspect="1"/>
          </p:cNvPicPr>
          <p:nvPr>
            <p:ph idx="1"/>
          </p:nvPr>
        </p:nvPicPr>
        <p:blipFill>
          <a:blip r:embed="rId2"/>
          <a:stretch>
            <a:fillRect/>
          </a:stretch>
        </p:blipFill>
        <p:spPr>
          <a:xfrm>
            <a:off x="513944" y="955675"/>
            <a:ext cx="6929568" cy="4351338"/>
          </a:xfrm>
        </p:spPr>
      </p:pic>
      <p:sp>
        <p:nvSpPr>
          <p:cNvPr id="4" name="Text Placeholder 3">
            <a:extLst>
              <a:ext uri="{FF2B5EF4-FFF2-40B4-BE49-F238E27FC236}">
                <a16:creationId xmlns:a16="http://schemas.microsoft.com/office/drawing/2014/main" id="{D2B77D99-DE56-40CB-A641-CC2EF26CFA28}"/>
              </a:ext>
            </a:extLst>
          </p:cNvPr>
          <p:cNvSpPr>
            <a:spLocks noGrp="1"/>
          </p:cNvSpPr>
          <p:nvPr>
            <p:ph type="body" sz="quarter" idx="11"/>
          </p:nvPr>
        </p:nvSpPr>
        <p:spPr/>
        <p:txBody>
          <a:bodyPr/>
          <a:lstStyle/>
          <a:p>
            <a:pPr marL="0" indent="0">
              <a:buNone/>
            </a:pPr>
            <a:r>
              <a:rPr lang="en-US"/>
              <a:t>The outlines of gray matter (with all GM VOIs merged) from Freesurfer are projected on MRI in three orthogonal views in turn (5 s per view)</a:t>
            </a:r>
          </a:p>
          <a:p>
            <a:r>
              <a:rPr lang="en-US"/>
              <a:t>Evaluate if GM outlines agree with GM of the MRI. Hit ‘Approve’ GUI if OK (arrow)</a:t>
            </a:r>
          </a:p>
          <a:p>
            <a:pPr lvl="1"/>
            <a:r>
              <a:rPr lang="en-US"/>
              <a:t>Use T (trans-axial), S (sagittal), and C (coronal) GUIs under ‘view’ to change views.</a:t>
            </a:r>
          </a:p>
          <a:p>
            <a:pPr lvl="1"/>
            <a:r>
              <a:rPr lang="en-US"/>
              <a:t>Use arrow GUIs under ‘Images’ to navigate ‘slices’</a:t>
            </a:r>
          </a:p>
          <a:p>
            <a:endParaRPr lang="en-US"/>
          </a:p>
        </p:txBody>
      </p:sp>
      <p:pic>
        <p:nvPicPr>
          <p:cNvPr id="8" name="Picture 7">
            <a:extLst>
              <a:ext uri="{FF2B5EF4-FFF2-40B4-BE49-F238E27FC236}">
                <a16:creationId xmlns:a16="http://schemas.microsoft.com/office/drawing/2014/main" id="{3DDE8BC9-1C01-4EF5-B456-323AEFDDD78F}"/>
              </a:ext>
            </a:extLst>
          </p:cNvPr>
          <p:cNvPicPr>
            <a:picLocks noChangeAspect="1"/>
          </p:cNvPicPr>
          <p:nvPr/>
        </p:nvPicPr>
        <p:blipFill>
          <a:blip r:embed="rId3"/>
          <a:stretch>
            <a:fillRect/>
          </a:stretch>
        </p:blipFill>
        <p:spPr>
          <a:xfrm>
            <a:off x="7562319" y="1639915"/>
            <a:ext cx="1434286" cy="2982857"/>
          </a:xfrm>
          <a:prstGeom prst="rect">
            <a:avLst/>
          </a:prstGeom>
        </p:spPr>
      </p:pic>
    </p:spTree>
    <p:extLst>
      <p:ext uri="{BB962C8B-B14F-4D97-AF65-F5344CB8AC3E}">
        <p14:creationId xmlns:p14="http://schemas.microsoft.com/office/powerpoint/2010/main" val="2839265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644E-DA9D-4020-81FE-6D24E3C207A0}"/>
              </a:ext>
            </a:extLst>
          </p:cNvPr>
          <p:cNvSpPr>
            <a:spLocks noGrp="1"/>
          </p:cNvSpPr>
          <p:nvPr>
            <p:ph type="title"/>
          </p:nvPr>
        </p:nvSpPr>
        <p:spPr/>
        <p:txBody>
          <a:bodyPr/>
          <a:lstStyle/>
          <a:p>
            <a:r>
              <a:rPr lang="en-US"/>
              <a:t>To Make Interactions with IDAE Enjoyable</a:t>
            </a:r>
          </a:p>
        </p:txBody>
      </p:sp>
      <p:sp>
        <p:nvSpPr>
          <p:cNvPr id="3" name="Content Placeholder 2">
            <a:extLst>
              <a:ext uri="{FF2B5EF4-FFF2-40B4-BE49-F238E27FC236}">
                <a16:creationId xmlns:a16="http://schemas.microsoft.com/office/drawing/2014/main" id="{29E99186-A142-4A20-BA6F-9B26BB979AF1}"/>
              </a:ext>
            </a:extLst>
          </p:cNvPr>
          <p:cNvSpPr>
            <a:spLocks noGrp="1"/>
          </p:cNvSpPr>
          <p:nvPr>
            <p:ph idx="1"/>
          </p:nvPr>
        </p:nvSpPr>
        <p:spPr/>
        <p:txBody>
          <a:bodyPr/>
          <a:lstStyle/>
          <a:p>
            <a:r>
              <a:rPr lang="en-US"/>
              <a:t>Sometimes users could be frustrated by the behavior of IDAE</a:t>
            </a:r>
          </a:p>
          <a:p>
            <a:r>
              <a:rPr lang="en-US"/>
              <a:t>Most of them are caused by users’ unexpected behaviors in our experience. </a:t>
            </a:r>
          </a:p>
          <a:p>
            <a:r>
              <a:rPr lang="en-US"/>
              <a:t>Thus, keep in mind:</a:t>
            </a:r>
          </a:p>
          <a:p>
            <a:pPr lvl="1"/>
            <a:r>
              <a:rPr lang="en-US"/>
              <a:t>GUIs are often left ‘active’ after a GUI is clicked. Thus, MATLAB (and IDAE) will be confused if any GUI is hit before on-going instruction is completed.</a:t>
            </a:r>
          </a:p>
          <a:p>
            <a:pPr lvl="1"/>
            <a:r>
              <a:rPr lang="en-US"/>
              <a:t>So, please be patient until the emitted task is completed.</a:t>
            </a:r>
          </a:p>
          <a:p>
            <a:pPr lvl="1"/>
            <a:r>
              <a:rPr lang="en-US"/>
              <a:t>The development team try to include ‘be patient .. ‘ messages as much as possible</a:t>
            </a:r>
          </a:p>
          <a:p>
            <a:pPr lvl="1"/>
            <a:r>
              <a:rPr lang="en-US"/>
              <a:t>MATLAB command window shows the ‘busy’ sign at the bottom</a:t>
            </a:r>
          </a:p>
          <a:p>
            <a:pPr lvl="2"/>
            <a:r>
              <a:rPr lang="en-US"/>
              <a:t>When questionable, hit ‘return’ in the command window. The sign may appear if it is processing. If you do not see the ‘busy’ sign, you are good to emit the next command </a:t>
            </a:r>
          </a:p>
          <a:p>
            <a:endParaRPr lang="en-US"/>
          </a:p>
        </p:txBody>
      </p:sp>
    </p:spTree>
    <p:extLst>
      <p:ext uri="{BB962C8B-B14F-4D97-AF65-F5344CB8AC3E}">
        <p14:creationId xmlns:p14="http://schemas.microsoft.com/office/powerpoint/2010/main" val="1772077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B784-0FE2-408A-9A56-99DC73E50BBA}"/>
              </a:ext>
            </a:extLst>
          </p:cNvPr>
          <p:cNvSpPr>
            <a:spLocks noGrp="1"/>
          </p:cNvSpPr>
          <p:nvPr>
            <p:ph type="title"/>
          </p:nvPr>
        </p:nvSpPr>
        <p:spPr/>
        <p:txBody>
          <a:bodyPr/>
          <a:lstStyle/>
          <a:p>
            <a:r>
              <a:rPr lang="en-US" dirty="0"/>
              <a:t>IDAE4VOIs</a:t>
            </a:r>
          </a:p>
        </p:txBody>
      </p:sp>
      <p:sp>
        <p:nvSpPr>
          <p:cNvPr id="3" name="Content Placeholder 2">
            <a:extLst>
              <a:ext uri="{FF2B5EF4-FFF2-40B4-BE49-F238E27FC236}">
                <a16:creationId xmlns:a16="http://schemas.microsoft.com/office/drawing/2014/main" id="{4061E439-6241-4737-9F47-841A226B3D0B}"/>
              </a:ext>
            </a:extLst>
          </p:cNvPr>
          <p:cNvSpPr>
            <a:spLocks noGrp="1"/>
          </p:cNvSpPr>
          <p:nvPr>
            <p:ph idx="1"/>
          </p:nvPr>
        </p:nvSpPr>
        <p:spPr>
          <a:xfrm>
            <a:off x="628650" y="950976"/>
            <a:ext cx="7886700" cy="4600738"/>
          </a:xfrm>
        </p:spPr>
        <p:txBody>
          <a:bodyPr/>
          <a:lstStyle/>
          <a:p>
            <a:r>
              <a:rPr lang="en-US"/>
              <a:t>Set VOIs to refine/define for the project</a:t>
            </a:r>
          </a:p>
          <a:p>
            <a:pPr lvl="1"/>
            <a:r>
              <a:rPr lang="en-US"/>
              <a:t>Background: IDAE makes use of Freesurfer-generated VOIs. It appears to be practically impossible to refine all the VOIs (&gt;85) in every MRI.</a:t>
            </a:r>
          </a:p>
          <a:p>
            <a:pPr lvl="2"/>
            <a:r>
              <a:rPr lang="en-US"/>
              <a:t>IDAE provides two sets of VOIs for the sake of convenience: </a:t>
            </a:r>
            <a:r>
              <a:rPr lang="en-US">
                <a:solidFill>
                  <a:srgbClr val="FFC000"/>
                </a:solidFill>
              </a:rPr>
              <a:t>FS81</a:t>
            </a:r>
            <a:r>
              <a:rPr lang="en-US"/>
              <a:t> that are almost identical to original Freesurfer VOIs; and </a:t>
            </a:r>
            <a:r>
              <a:rPr lang="en-US">
                <a:solidFill>
                  <a:srgbClr val="FFC000"/>
                </a:solidFill>
              </a:rPr>
              <a:t>FS45</a:t>
            </a:r>
            <a:r>
              <a:rPr lang="en-US"/>
              <a:t> with VOIs re-organized to be conventional larger VOIs.</a:t>
            </a:r>
          </a:p>
          <a:p>
            <a:pPr lvl="1"/>
            <a:r>
              <a:rPr lang="en-US"/>
              <a:t>IDAE’s strategies to cope with the issue:</a:t>
            </a:r>
          </a:p>
          <a:p>
            <a:pPr lvl="2"/>
            <a:r>
              <a:rPr lang="en-US"/>
              <a:t>To set &amp; refine a subset of the VOIs that are critical for the project (denoted as ‘S’ VOIs)</a:t>
            </a:r>
          </a:p>
          <a:p>
            <a:pPr lvl="2"/>
            <a:r>
              <a:rPr lang="en-US"/>
              <a:t>To set &amp; define from scratch those VOIs that are not generated by Freesurfer (= ‘S’ VOIs also)</a:t>
            </a:r>
          </a:p>
          <a:p>
            <a:pPr lvl="2"/>
            <a:r>
              <a:rPr lang="en-US"/>
              <a:t>To set &amp; refine/define reference regions (target-free regions; need one even none) (= ‘R’ VOIs)</a:t>
            </a:r>
          </a:p>
          <a:p>
            <a:pPr lvl="1"/>
            <a:r>
              <a:rPr lang="en-US"/>
              <a:t>Set the S/R VOIs at ‘set VOIs for this project’ (the first task of IDAE4VOIs)</a:t>
            </a:r>
          </a:p>
          <a:p>
            <a:pPr lvl="2"/>
            <a:r>
              <a:rPr lang="en-US"/>
              <a:t>Hit the GUIs of intended VOIs (toggles among ‘no-mark’, ‘S’, and ‘R’) in the module which pops up when the task GUI is hit on L2W.</a:t>
            </a:r>
          </a:p>
          <a:p>
            <a:pPr lvl="2"/>
            <a:r>
              <a:rPr lang="en-US"/>
              <a:t>Record the selections when done (See next slide) as a set of VOIs</a:t>
            </a:r>
          </a:p>
          <a:p>
            <a:pPr lvl="2"/>
            <a:r>
              <a:rPr lang="en-US"/>
              <a:t>Users can add ‘S’ and ‘R’ VOIs later as needed (changes from ‘S’/’R’ to ‘no-mark’ are not allowed). The displayed selections will be saved as a new set upon completion of the saving processes. </a:t>
            </a:r>
          </a:p>
          <a:p>
            <a:r>
              <a:rPr lang="en-US"/>
              <a:t>Refine/Define ‘S’ and ‘R’ VOIs, separately for FS81 and FS45</a:t>
            </a:r>
          </a:p>
          <a:p>
            <a:pPr lvl="1"/>
            <a:r>
              <a:rPr lang="en-US"/>
              <a:t>Visit FS81 and/or FS45 versions according to the setting of ‘S’ and ‘R’ VOIs</a:t>
            </a:r>
          </a:p>
        </p:txBody>
      </p:sp>
    </p:spTree>
    <p:extLst>
      <p:ext uri="{BB962C8B-B14F-4D97-AF65-F5344CB8AC3E}">
        <p14:creationId xmlns:p14="http://schemas.microsoft.com/office/powerpoint/2010/main" val="607597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66E329-D8AD-43F2-8C59-7AB0EAA4B022}"/>
              </a:ext>
            </a:extLst>
          </p:cNvPr>
          <p:cNvSpPr>
            <a:spLocks noGrp="1"/>
          </p:cNvSpPr>
          <p:nvPr>
            <p:ph type="title"/>
          </p:nvPr>
        </p:nvSpPr>
        <p:spPr/>
        <p:txBody>
          <a:bodyPr/>
          <a:lstStyle/>
          <a:p>
            <a:r>
              <a:rPr lang="en-US" dirty="0"/>
              <a:t>IDAE4VOIs: ‘Set VOIs for this project’</a:t>
            </a:r>
          </a:p>
        </p:txBody>
      </p:sp>
      <p:sp>
        <p:nvSpPr>
          <p:cNvPr id="10" name="Content Placeholder 9">
            <a:extLst>
              <a:ext uri="{FF2B5EF4-FFF2-40B4-BE49-F238E27FC236}">
                <a16:creationId xmlns:a16="http://schemas.microsoft.com/office/drawing/2014/main" id="{9DA40E2D-73FC-40B0-BEB5-647E440B8402}"/>
              </a:ext>
            </a:extLst>
          </p:cNvPr>
          <p:cNvSpPr>
            <a:spLocks noGrp="1"/>
          </p:cNvSpPr>
          <p:nvPr>
            <p:ph sz="half" idx="2"/>
          </p:nvPr>
        </p:nvSpPr>
        <p:spPr>
          <a:xfrm>
            <a:off x="4629150" y="1041011"/>
            <a:ext cx="3886200" cy="5343459"/>
          </a:xfrm>
        </p:spPr>
        <p:txBody>
          <a:bodyPr>
            <a:normAutofit lnSpcReduction="10000"/>
          </a:bodyPr>
          <a:lstStyle/>
          <a:p>
            <a:r>
              <a:rPr lang="en-US"/>
              <a:t>Popup the VOI setter module </a:t>
            </a:r>
          </a:p>
          <a:p>
            <a:pPr lvl="1"/>
            <a:r>
              <a:rPr lang="en-US"/>
              <a:t>Hit the first GUI (arrow &amp; orange rectangle)</a:t>
            </a:r>
          </a:p>
          <a:p>
            <a:r>
              <a:rPr lang="en-US"/>
              <a:t>Columns are for:</a:t>
            </a:r>
          </a:p>
          <a:p>
            <a:pPr lvl="1"/>
            <a:r>
              <a:rPr lang="en-US"/>
              <a:t>FS81: almost identical to Freesurfer VOIs</a:t>
            </a:r>
          </a:p>
          <a:p>
            <a:pPr lvl="1"/>
            <a:r>
              <a:rPr lang="en-US"/>
              <a:t>FS45: a reorganized version of FS81 into conventional larger VOIs</a:t>
            </a:r>
          </a:p>
          <a:p>
            <a:pPr lvl="1"/>
            <a:r>
              <a:rPr lang="en-US"/>
              <a:t>Colored GUIs indicate available VOIs from Freesurfer   </a:t>
            </a:r>
          </a:p>
          <a:p>
            <a:r>
              <a:rPr lang="en-US"/>
              <a:t>Hit the GUI of the intended VOI in the module</a:t>
            </a:r>
          </a:p>
          <a:p>
            <a:pPr lvl="1"/>
            <a:r>
              <a:rPr lang="en-US"/>
              <a:t>Toggles among ‘no-mark’, ‘S’, and ‘R’</a:t>
            </a:r>
          </a:p>
          <a:p>
            <a:pPr lvl="1"/>
            <a:r>
              <a:rPr lang="en-US"/>
              <a:t>Hit a ‘(add)’ GUI to add non-Freesurfer VOIs</a:t>
            </a:r>
          </a:p>
          <a:p>
            <a:pPr lvl="1"/>
            <a:r>
              <a:rPr lang="en-US"/>
              <a:t>Selections shown in this manual are for demonstration purpose alone </a:t>
            </a:r>
          </a:p>
          <a:p>
            <a:r>
              <a:rPr lang="en-US"/>
              <a:t>Once all intended VOIs are marked:</a:t>
            </a:r>
          </a:p>
          <a:p>
            <a:pPr lvl="1"/>
            <a:r>
              <a:rPr lang="en-US"/>
              <a:t>Check if all ‘S’ VOIs are marked (none is OK)</a:t>
            </a:r>
          </a:p>
          <a:p>
            <a:pPr lvl="1"/>
            <a:r>
              <a:rPr lang="en-US"/>
              <a:t>Check if all ‘R’ VOIs are marked (at least one)</a:t>
            </a:r>
          </a:p>
          <a:p>
            <a:pPr lvl="1"/>
            <a:r>
              <a:rPr lang="en-US"/>
              <a:t>Then, hit ‘Done’</a:t>
            </a:r>
          </a:p>
          <a:p>
            <a:r>
              <a:rPr lang="en-US"/>
              <a:t>Make use of 2</a:t>
            </a:r>
            <a:r>
              <a:rPr lang="en-US" baseline="30000"/>
              <a:t>nd</a:t>
            </a:r>
            <a:r>
              <a:rPr lang="en-US"/>
              <a:t> and 3</a:t>
            </a:r>
            <a:r>
              <a:rPr lang="en-US" baseline="30000"/>
              <a:t>rd</a:t>
            </a:r>
            <a:r>
              <a:rPr lang="en-US"/>
              <a:t> tasks (‘display VOI…; marked by a orange bar) of L2W to monitor completion status of the ‘S’ and ‘R’ VOIs in individual subjects</a:t>
            </a:r>
          </a:p>
          <a:p>
            <a:pPr lvl="1"/>
            <a:r>
              <a:rPr lang="en-US"/>
              <a:t>It’s convenient to know which MRI to work</a:t>
            </a:r>
          </a:p>
          <a:p>
            <a:pPr lvl="1"/>
            <a:endParaRPr lang="en-US"/>
          </a:p>
          <a:p>
            <a:endParaRPr lang="en-US"/>
          </a:p>
          <a:p>
            <a:endParaRPr lang="en-US"/>
          </a:p>
        </p:txBody>
      </p:sp>
      <p:pic>
        <p:nvPicPr>
          <p:cNvPr id="23" name="Content Placeholder 22">
            <a:extLst>
              <a:ext uri="{FF2B5EF4-FFF2-40B4-BE49-F238E27FC236}">
                <a16:creationId xmlns:a16="http://schemas.microsoft.com/office/drawing/2014/main" id="{132D020B-993C-47F8-83BB-C44948122B64}"/>
              </a:ext>
            </a:extLst>
          </p:cNvPr>
          <p:cNvPicPr>
            <a:picLocks noGrp="1" noChangeAspect="1"/>
          </p:cNvPicPr>
          <p:nvPr>
            <p:ph sz="half" idx="1"/>
          </p:nvPr>
        </p:nvPicPr>
        <p:blipFill>
          <a:blip r:embed="rId2"/>
          <a:stretch>
            <a:fillRect/>
          </a:stretch>
        </p:blipFill>
        <p:spPr>
          <a:xfrm>
            <a:off x="628650" y="1241406"/>
            <a:ext cx="3886200" cy="4811751"/>
          </a:xfrm>
          <a:prstGeom prst="rect">
            <a:avLst/>
          </a:prstGeom>
        </p:spPr>
      </p:pic>
      <p:cxnSp>
        <p:nvCxnSpPr>
          <p:cNvPr id="25" name="Straight Connector 24">
            <a:extLst>
              <a:ext uri="{FF2B5EF4-FFF2-40B4-BE49-F238E27FC236}">
                <a16:creationId xmlns:a16="http://schemas.microsoft.com/office/drawing/2014/main" id="{832AEB11-1790-4C93-B802-92CB752211AB}"/>
              </a:ext>
            </a:extLst>
          </p:cNvPr>
          <p:cNvCxnSpPr/>
          <p:nvPr/>
        </p:nvCxnSpPr>
        <p:spPr>
          <a:xfrm>
            <a:off x="576943" y="2634343"/>
            <a:ext cx="0" cy="21771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734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E29B-5D32-4E49-B78A-0C5DEEB3E01C}"/>
              </a:ext>
            </a:extLst>
          </p:cNvPr>
          <p:cNvSpPr>
            <a:spLocks noGrp="1"/>
          </p:cNvSpPr>
          <p:nvPr>
            <p:ph type="title"/>
          </p:nvPr>
        </p:nvSpPr>
        <p:spPr/>
        <p:txBody>
          <a:bodyPr/>
          <a:lstStyle/>
          <a:p>
            <a:r>
              <a:rPr lang="en-US"/>
              <a:t>Define/Refine VOIs</a:t>
            </a:r>
          </a:p>
        </p:txBody>
      </p:sp>
      <p:sp>
        <p:nvSpPr>
          <p:cNvPr id="4" name="Content Placeholder 3">
            <a:extLst>
              <a:ext uri="{FF2B5EF4-FFF2-40B4-BE49-F238E27FC236}">
                <a16:creationId xmlns:a16="http://schemas.microsoft.com/office/drawing/2014/main" id="{CF7787A7-86EF-45A8-B4DF-D19C8AFAE865}"/>
              </a:ext>
            </a:extLst>
          </p:cNvPr>
          <p:cNvSpPr>
            <a:spLocks noGrp="1"/>
          </p:cNvSpPr>
          <p:nvPr>
            <p:ph sz="half" idx="2"/>
          </p:nvPr>
        </p:nvSpPr>
        <p:spPr/>
        <p:txBody>
          <a:bodyPr/>
          <a:lstStyle/>
          <a:p>
            <a:r>
              <a:rPr lang="en-US"/>
              <a:t>Hit the green (One each for FS81 or FS45 VOIs) GUI (left orange circle):</a:t>
            </a:r>
          </a:p>
          <a:p>
            <a:pPr lvl="1"/>
            <a:r>
              <a:rPr lang="en-US"/>
              <a:t>The application, </a:t>
            </a:r>
            <a:r>
              <a:rPr lang="en-US" err="1"/>
              <a:t>VOILand</a:t>
            </a:r>
            <a:r>
              <a:rPr lang="en-US"/>
              <a:t> will open with input (MRI) and output (VOI) files selected.</a:t>
            </a:r>
          </a:p>
          <a:p>
            <a:r>
              <a:rPr lang="en-US"/>
              <a:t>Hit ‘start a VOI’ GUI on the </a:t>
            </a:r>
            <a:r>
              <a:rPr lang="en-US" err="1"/>
              <a:t>VOILand</a:t>
            </a:r>
            <a:r>
              <a:rPr lang="en-US"/>
              <a:t> window to open the VOI selector (inset)</a:t>
            </a:r>
          </a:p>
          <a:p>
            <a:pPr lvl="1"/>
            <a:r>
              <a:rPr lang="en-US"/>
              <a:t>The ‘S’ and ‘R’ VOIs will be listed here. </a:t>
            </a:r>
          </a:p>
          <a:p>
            <a:pPr lvl="2"/>
            <a:r>
              <a:rPr lang="en-US"/>
              <a:t>The occipital lobe in this example which is defined in FS45 set alone. Therefore, the FS45 set was hit (the second green GUI).</a:t>
            </a:r>
          </a:p>
          <a:p>
            <a:pPr lvl="2"/>
            <a:r>
              <a:rPr lang="en-US"/>
              <a:t>‘y’ means not worked </a:t>
            </a:r>
            <a:r>
              <a:rPr lang="en-US">
                <a:solidFill>
                  <a:srgbClr val="FFC000"/>
                </a:solidFill>
              </a:rPr>
              <a:t>y</a:t>
            </a:r>
            <a:r>
              <a:rPr lang="en-US"/>
              <a:t>et.</a:t>
            </a:r>
          </a:p>
          <a:p>
            <a:pPr lvl="1"/>
            <a:r>
              <a:rPr lang="en-US"/>
              <a:t>See the </a:t>
            </a:r>
            <a:r>
              <a:rPr lang="en-US" err="1"/>
              <a:t>VOILand</a:t>
            </a:r>
            <a:r>
              <a:rPr lang="en-US"/>
              <a:t> manual to learn how to refine/define VOIs. </a:t>
            </a:r>
          </a:p>
          <a:p>
            <a:r>
              <a:rPr lang="en-US"/>
              <a:t>Good to know:</a:t>
            </a:r>
          </a:p>
          <a:p>
            <a:pPr lvl="1"/>
            <a:r>
              <a:rPr lang="en-US"/>
              <a:t>IDAE generates one set each of FS81 and FS45 VOIs to be shared by users.</a:t>
            </a:r>
          </a:p>
          <a:p>
            <a:pPr lvl="2"/>
            <a:r>
              <a:rPr lang="en-US"/>
              <a:t>Users are not allowed to edit the shared sets</a:t>
            </a:r>
          </a:p>
          <a:p>
            <a:pPr lvl="1"/>
            <a:r>
              <a:rPr lang="en-US"/>
              <a:t>User-defined ‘S’ and ‘R’ VOIs were copied from the shared sets to users’ personal files, if present.</a:t>
            </a:r>
          </a:p>
          <a:p>
            <a:pPr lvl="1"/>
            <a:r>
              <a:rPr lang="en-US"/>
              <a:t>Both shared and personal VOI files are used when to generate time-activity curves, TACs.</a:t>
            </a:r>
          </a:p>
        </p:txBody>
      </p:sp>
      <p:pic>
        <p:nvPicPr>
          <p:cNvPr id="7" name="Content Placeholder 6">
            <a:extLst>
              <a:ext uri="{FF2B5EF4-FFF2-40B4-BE49-F238E27FC236}">
                <a16:creationId xmlns:a16="http://schemas.microsoft.com/office/drawing/2014/main" id="{A3F505F7-34EB-43CD-B0EC-10DB3C41A75B}"/>
              </a:ext>
            </a:extLst>
          </p:cNvPr>
          <p:cNvPicPr>
            <a:picLocks noGrp="1" noChangeAspect="1"/>
          </p:cNvPicPr>
          <p:nvPr>
            <p:ph sz="half" idx="1"/>
          </p:nvPr>
        </p:nvPicPr>
        <p:blipFill>
          <a:blip r:embed="rId2"/>
          <a:stretch>
            <a:fillRect/>
          </a:stretch>
        </p:blipFill>
        <p:spPr>
          <a:xfrm>
            <a:off x="628650" y="1544217"/>
            <a:ext cx="3886200" cy="4206129"/>
          </a:xfrm>
          <a:prstGeom prst="rect">
            <a:avLst/>
          </a:prstGeom>
        </p:spPr>
      </p:pic>
    </p:spTree>
    <p:extLst>
      <p:ext uri="{BB962C8B-B14F-4D97-AF65-F5344CB8AC3E}">
        <p14:creationId xmlns:p14="http://schemas.microsoft.com/office/powerpoint/2010/main" val="1646338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F593-046B-47BD-9BC0-97BD423A4F4B}"/>
              </a:ext>
            </a:extLst>
          </p:cNvPr>
          <p:cNvSpPr>
            <a:spLocks noGrp="1"/>
          </p:cNvSpPr>
          <p:nvPr>
            <p:ph type="title"/>
          </p:nvPr>
        </p:nvSpPr>
        <p:spPr/>
        <p:txBody>
          <a:bodyPr/>
          <a:lstStyle/>
          <a:p>
            <a:r>
              <a:rPr lang="en-US" dirty="0"/>
              <a:t>Convenient Option Processes for VOIs</a:t>
            </a:r>
          </a:p>
        </p:txBody>
      </p:sp>
      <p:pic>
        <p:nvPicPr>
          <p:cNvPr id="14" name="Content Placeholder 13">
            <a:extLst>
              <a:ext uri="{FF2B5EF4-FFF2-40B4-BE49-F238E27FC236}">
                <a16:creationId xmlns:a16="http://schemas.microsoft.com/office/drawing/2014/main" id="{6038DCAC-A9C7-442D-8B40-F3B803782BFF}"/>
              </a:ext>
            </a:extLst>
          </p:cNvPr>
          <p:cNvPicPr>
            <a:picLocks noGrp="1" noChangeAspect="1"/>
          </p:cNvPicPr>
          <p:nvPr>
            <p:ph sz="half" idx="1"/>
          </p:nvPr>
        </p:nvPicPr>
        <p:blipFill>
          <a:blip r:embed="rId2"/>
          <a:stretch>
            <a:fillRect/>
          </a:stretch>
        </p:blipFill>
        <p:spPr>
          <a:xfrm>
            <a:off x="457200" y="1041012"/>
            <a:ext cx="4114800" cy="3810834"/>
          </a:xfrm>
          <a:prstGeom prst="rect">
            <a:avLst/>
          </a:prstGeom>
        </p:spPr>
      </p:pic>
      <p:sp>
        <p:nvSpPr>
          <p:cNvPr id="4" name="Content Placeholder 3">
            <a:extLst>
              <a:ext uri="{FF2B5EF4-FFF2-40B4-BE49-F238E27FC236}">
                <a16:creationId xmlns:a16="http://schemas.microsoft.com/office/drawing/2014/main" id="{79F8E909-F300-45C2-880C-67861CF88908}"/>
              </a:ext>
            </a:extLst>
          </p:cNvPr>
          <p:cNvSpPr>
            <a:spLocks noGrp="1"/>
          </p:cNvSpPr>
          <p:nvPr>
            <p:ph sz="half" idx="2"/>
          </p:nvPr>
        </p:nvSpPr>
        <p:spPr>
          <a:xfrm>
            <a:off x="4629150" y="1041012"/>
            <a:ext cx="4114800" cy="5212080"/>
          </a:xfrm>
        </p:spPr>
        <p:txBody>
          <a:bodyPr/>
          <a:lstStyle/>
          <a:p>
            <a:r>
              <a:rPr lang="en-US" dirty="0"/>
              <a:t>Two optional processes could be very useful to know which VOIs of the ‘S’ and ‘R’ VOIs are left incomplete</a:t>
            </a:r>
          </a:p>
          <a:p>
            <a:r>
              <a:rPr lang="en-US" dirty="0"/>
              <a:t>‘Display VOIs to define/refile, across VOI sets &amp; subjects’ (upper GUI)</a:t>
            </a:r>
          </a:p>
          <a:p>
            <a:pPr lvl="1"/>
            <a:r>
              <a:rPr lang="en-US" dirty="0"/>
              <a:t>Will list # of VOIs to define/refine (i.e., ‘S’ + ‘R’) and completion statuses of individual subjects (- if left incomplete; * if completed with date/time of completion</a:t>
            </a:r>
          </a:p>
          <a:p>
            <a:pPr lvl="1"/>
            <a:r>
              <a:rPr lang="en-US" dirty="0"/>
              <a:t>Thus, the user can visit those incomplete sets and subjects.</a:t>
            </a:r>
          </a:p>
          <a:p>
            <a:r>
              <a:rPr lang="en-US" dirty="0"/>
              <a:t>‘Display VOI status of this subject’ (lower)</a:t>
            </a:r>
          </a:p>
          <a:p>
            <a:pPr lvl="1"/>
            <a:r>
              <a:rPr lang="en-US" dirty="0"/>
              <a:t>Will list VOIs to define for this subject, separately for FS45 and FS81 VOI sets.</a:t>
            </a:r>
          </a:p>
          <a:p>
            <a:r>
              <a:rPr lang="en-US" dirty="0"/>
              <a:t>In sum, know which subject to work from the upper GUI, and which VOIs to work for the subject from the lower GUI</a:t>
            </a:r>
          </a:p>
          <a:p>
            <a:pPr lvl="1"/>
            <a:r>
              <a:rPr lang="en-US" dirty="0"/>
              <a:t>In addition, a GUI (VOI status) is provided to display VOI completion statuses of the ‘S’ and ‘R’ VOIs on the </a:t>
            </a:r>
            <a:r>
              <a:rPr lang="en-US" dirty="0" err="1"/>
              <a:t>VOILand</a:t>
            </a:r>
            <a:r>
              <a:rPr lang="en-US" dirty="0"/>
              <a:t> window.</a:t>
            </a:r>
          </a:p>
        </p:txBody>
      </p:sp>
    </p:spTree>
    <p:extLst>
      <p:ext uri="{BB962C8B-B14F-4D97-AF65-F5344CB8AC3E}">
        <p14:creationId xmlns:p14="http://schemas.microsoft.com/office/powerpoint/2010/main" val="3817968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E26D-9E88-4438-916A-F5986CBBA600}"/>
              </a:ext>
            </a:extLst>
          </p:cNvPr>
          <p:cNvSpPr>
            <a:spLocks noGrp="1"/>
          </p:cNvSpPr>
          <p:nvPr>
            <p:ph type="title"/>
          </p:nvPr>
        </p:nvSpPr>
        <p:spPr/>
        <p:txBody>
          <a:bodyPr/>
          <a:lstStyle/>
          <a:p>
            <a:r>
              <a:rPr lang="en-US"/>
              <a:t>IDAE4PET: Mean Cortex TACs</a:t>
            </a:r>
          </a:p>
        </p:txBody>
      </p:sp>
      <p:sp>
        <p:nvSpPr>
          <p:cNvPr id="4" name="Content Placeholder 3">
            <a:extLst>
              <a:ext uri="{FF2B5EF4-FFF2-40B4-BE49-F238E27FC236}">
                <a16:creationId xmlns:a16="http://schemas.microsoft.com/office/drawing/2014/main" id="{C48927B0-DCBF-484D-91B2-A38E1490464B}"/>
              </a:ext>
            </a:extLst>
          </p:cNvPr>
          <p:cNvSpPr>
            <a:spLocks noGrp="1"/>
          </p:cNvSpPr>
          <p:nvPr>
            <p:ph sz="half" idx="2"/>
          </p:nvPr>
        </p:nvSpPr>
        <p:spPr/>
        <p:txBody>
          <a:bodyPr/>
          <a:lstStyle/>
          <a:p>
            <a:r>
              <a:rPr lang="en-US"/>
              <a:t>Review/approve cortex mean TAC</a:t>
            </a:r>
          </a:p>
          <a:p>
            <a:pPr lvl="1"/>
            <a:r>
              <a:rPr lang="en-US"/>
              <a:t>Derivation of the cortex mean TAC</a:t>
            </a:r>
          </a:p>
          <a:p>
            <a:pPr lvl="2"/>
            <a:r>
              <a:rPr lang="en-US"/>
              <a:t>Marginal voxels of gray matter (red dots of the inset) were transferred to the PET according to the PET-to-MRI coregistration parameters and applied to successive PET fames</a:t>
            </a:r>
          </a:p>
          <a:p>
            <a:pPr lvl="2"/>
            <a:r>
              <a:rPr lang="en-US"/>
              <a:t>The user of marginal voxels is expected to be sensitive to head motion, if any</a:t>
            </a:r>
          </a:p>
          <a:p>
            <a:pPr lvl="1"/>
            <a:r>
              <a:rPr lang="en-US"/>
              <a:t>Hit the first light green GUI (arrow in orange circle) of L2W to display the plot</a:t>
            </a:r>
          </a:p>
          <a:p>
            <a:pPr lvl="2"/>
            <a:r>
              <a:rPr lang="en-US"/>
              <a:t>Look for any sudden dips (often suggestive of bathroom breaks), or shorter than expected scans (early termination). </a:t>
            </a:r>
          </a:p>
          <a:p>
            <a:pPr lvl="2"/>
            <a:r>
              <a:rPr lang="en-US"/>
              <a:t>If no such problems, ‘approve’ it (arrow)</a:t>
            </a:r>
          </a:p>
          <a:p>
            <a:pPr lvl="2"/>
            <a:r>
              <a:rPr lang="en-US"/>
              <a:t>Otherwise, visit ‘Correct’ GUI. Note that the local IDAE managers  need to set this section according to local conventions</a:t>
            </a:r>
          </a:p>
          <a:p>
            <a:r>
              <a:rPr lang="en-US"/>
              <a:t>Once it is approved: </a:t>
            </a:r>
          </a:p>
          <a:p>
            <a:pPr lvl="1"/>
            <a:r>
              <a:rPr lang="en-US"/>
              <a:t>Highlight those subjects for whom mean TACs are newly approved in L1W and hit ‘Perform’ GUI to process a group of subjects, or</a:t>
            </a:r>
          </a:p>
          <a:p>
            <a:pPr lvl="1"/>
            <a:r>
              <a:rPr lang="en-US"/>
              <a:t>Hit ‘Perform’ GUI of L2W (top row) to process ready-to-run automatic processes of current subject</a:t>
            </a:r>
          </a:p>
          <a:p>
            <a:endParaRPr lang="en-US"/>
          </a:p>
        </p:txBody>
      </p:sp>
      <p:pic>
        <p:nvPicPr>
          <p:cNvPr id="8" name="Content Placeholder 7">
            <a:extLst>
              <a:ext uri="{FF2B5EF4-FFF2-40B4-BE49-F238E27FC236}">
                <a16:creationId xmlns:a16="http://schemas.microsoft.com/office/drawing/2014/main" id="{F3FC4759-12EE-4126-B435-FEE25CF589C7}"/>
              </a:ext>
            </a:extLst>
          </p:cNvPr>
          <p:cNvPicPr>
            <a:picLocks noGrp="1" noChangeAspect="1"/>
          </p:cNvPicPr>
          <p:nvPr>
            <p:ph sz="half" idx="1"/>
          </p:nvPr>
        </p:nvPicPr>
        <p:blipFill>
          <a:blip r:embed="rId3"/>
          <a:stretch>
            <a:fillRect/>
          </a:stretch>
        </p:blipFill>
        <p:spPr>
          <a:xfrm>
            <a:off x="628650" y="1253297"/>
            <a:ext cx="3886200" cy="4787969"/>
          </a:xfrm>
          <a:prstGeom prst="rect">
            <a:avLst/>
          </a:prstGeom>
        </p:spPr>
      </p:pic>
      <p:pic>
        <p:nvPicPr>
          <p:cNvPr id="10" name="Picture 9">
            <a:extLst>
              <a:ext uri="{FF2B5EF4-FFF2-40B4-BE49-F238E27FC236}">
                <a16:creationId xmlns:a16="http://schemas.microsoft.com/office/drawing/2014/main" id="{0280D236-E12A-423A-A72D-5909A1F280B0}"/>
              </a:ext>
            </a:extLst>
          </p:cNvPr>
          <p:cNvPicPr>
            <a:picLocks noChangeAspect="1"/>
          </p:cNvPicPr>
          <p:nvPr/>
        </p:nvPicPr>
        <p:blipFill>
          <a:blip r:embed="rId4"/>
          <a:stretch>
            <a:fillRect/>
          </a:stretch>
        </p:blipFill>
        <p:spPr>
          <a:xfrm>
            <a:off x="1189498" y="4532125"/>
            <a:ext cx="1280000" cy="1367619"/>
          </a:xfrm>
          <a:prstGeom prst="rect">
            <a:avLst/>
          </a:prstGeom>
        </p:spPr>
      </p:pic>
    </p:spTree>
    <p:extLst>
      <p:ext uri="{BB962C8B-B14F-4D97-AF65-F5344CB8AC3E}">
        <p14:creationId xmlns:p14="http://schemas.microsoft.com/office/powerpoint/2010/main" val="3086282104"/>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772E-B5C1-46AA-8742-733235C82C56}"/>
              </a:ext>
            </a:extLst>
          </p:cNvPr>
          <p:cNvSpPr>
            <a:spLocks noGrp="1"/>
          </p:cNvSpPr>
          <p:nvPr>
            <p:ph type="title"/>
          </p:nvPr>
        </p:nvSpPr>
        <p:spPr/>
        <p:txBody>
          <a:bodyPr/>
          <a:lstStyle/>
          <a:p>
            <a:r>
              <a:rPr lang="en-US"/>
              <a:t>Correction of Potential Scan Problems</a:t>
            </a:r>
          </a:p>
        </p:txBody>
      </p:sp>
      <p:sp>
        <p:nvSpPr>
          <p:cNvPr id="4" name="Content Placeholder 3">
            <a:extLst>
              <a:ext uri="{FF2B5EF4-FFF2-40B4-BE49-F238E27FC236}">
                <a16:creationId xmlns:a16="http://schemas.microsoft.com/office/drawing/2014/main" id="{2358A8C4-609C-4993-ADCD-3F4EF0ED89F0}"/>
              </a:ext>
            </a:extLst>
          </p:cNvPr>
          <p:cNvSpPr>
            <a:spLocks noGrp="1"/>
          </p:cNvSpPr>
          <p:nvPr>
            <p:ph sz="half" idx="2"/>
          </p:nvPr>
        </p:nvSpPr>
        <p:spPr/>
        <p:txBody>
          <a:bodyPr/>
          <a:lstStyle/>
          <a:p>
            <a:r>
              <a:rPr lang="en-US"/>
              <a:t>Some of scan problems can be ‘corrected’ at this stage, if any</a:t>
            </a:r>
          </a:p>
          <a:p>
            <a:r>
              <a:rPr lang="en-US"/>
              <a:t>In this example, the mean cortex TAC had a dip at the last frame and lesser dips just before 50 min (vertical arrow).</a:t>
            </a:r>
          </a:p>
          <a:p>
            <a:pPr lvl="1"/>
            <a:r>
              <a:rPr lang="en-US"/>
              <a:t>The dip at the last frame may not be ‘corrected’ but it is possible to eliminate the last frame from further analysis.</a:t>
            </a:r>
          </a:p>
          <a:p>
            <a:pPr lvl="1"/>
            <a:r>
              <a:rPr lang="en-US"/>
              <a:t>It may be possible to ‘correct’ the lesser dips by the head motion correction approaches</a:t>
            </a:r>
          </a:p>
          <a:p>
            <a:pPr lvl="1"/>
            <a:r>
              <a:rPr lang="en-US"/>
              <a:t>So, let’s eliminate the last frame</a:t>
            </a:r>
          </a:p>
          <a:p>
            <a:r>
              <a:rPr lang="en-US"/>
              <a:t>Procedures:</a:t>
            </a:r>
          </a:p>
          <a:p>
            <a:pPr lvl="1"/>
            <a:r>
              <a:rPr lang="en-US"/>
              <a:t>Hit ‘Correct’ GUI (upper orange circle)</a:t>
            </a:r>
          </a:p>
          <a:p>
            <a:pPr lvl="1"/>
            <a:r>
              <a:rPr lang="en-US"/>
              <a:t>Respond to successive inquiries </a:t>
            </a:r>
          </a:p>
          <a:p>
            <a:pPr lvl="2"/>
            <a:r>
              <a:rPr lang="en-US"/>
              <a:t>Correction approaches for segmented (by e. g., bathroom breaks) or interrupted (often planned) scan are site-specific (reconstruction approaches). Thus, those approaches are not included in the distribution set.</a:t>
            </a:r>
          </a:p>
          <a:p>
            <a:pPr lvl="1"/>
            <a:r>
              <a:rPr lang="en-US"/>
              <a:t>Point at the last frame to keep (red triangle) and hit ‘Take It’ GUI, if OK</a:t>
            </a:r>
          </a:p>
          <a:p>
            <a:pPr lvl="1"/>
            <a:r>
              <a:rPr lang="en-US"/>
              <a:t>The frames up to the red triangle (inclusive) will be used in subsequent analyses.</a:t>
            </a:r>
          </a:p>
        </p:txBody>
      </p:sp>
      <p:pic>
        <p:nvPicPr>
          <p:cNvPr id="8" name="Content Placeholder 7">
            <a:extLst>
              <a:ext uri="{FF2B5EF4-FFF2-40B4-BE49-F238E27FC236}">
                <a16:creationId xmlns:a16="http://schemas.microsoft.com/office/drawing/2014/main" id="{C08FA8D0-5943-489D-AF17-D01000005C23}"/>
              </a:ext>
            </a:extLst>
          </p:cNvPr>
          <p:cNvPicPr>
            <a:picLocks noGrp="1" noChangeAspect="1"/>
          </p:cNvPicPr>
          <p:nvPr>
            <p:ph sz="half" idx="1"/>
          </p:nvPr>
        </p:nvPicPr>
        <p:blipFill>
          <a:blip r:embed="rId2"/>
          <a:stretch>
            <a:fillRect/>
          </a:stretch>
        </p:blipFill>
        <p:spPr>
          <a:xfrm>
            <a:off x="457200" y="1188965"/>
            <a:ext cx="4114800" cy="4916633"/>
          </a:xfrm>
          <a:prstGeom prst="rect">
            <a:avLst/>
          </a:prstGeom>
        </p:spPr>
      </p:pic>
    </p:spTree>
    <p:extLst>
      <p:ext uri="{BB962C8B-B14F-4D97-AF65-F5344CB8AC3E}">
        <p14:creationId xmlns:p14="http://schemas.microsoft.com/office/powerpoint/2010/main" val="3191421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8640"/>
          </a:xfrm>
          <a:solidFill>
            <a:schemeClr val="accent1">
              <a:lumMod val="20000"/>
              <a:lumOff val="80000"/>
            </a:schemeClr>
          </a:solidFill>
          <a:ln w="38100">
            <a:noFill/>
          </a:ln>
        </p:spPr>
        <p:txBody>
          <a:bodyPr>
            <a:normAutofit/>
          </a:bodyPr>
          <a:lstStyle/>
          <a:p>
            <a:r>
              <a:rPr lang="en-US" b="1">
                <a:solidFill>
                  <a:schemeClr val="accent1">
                    <a:lumMod val="75000"/>
                  </a:schemeClr>
                </a:solidFill>
              </a:rPr>
              <a:t>Analysis Flowchart</a:t>
            </a:r>
          </a:p>
        </p:txBody>
      </p:sp>
      <p:sp>
        <p:nvSpPr>
          <p:cNvPr id="11" name="TextBox 10">
            <a:extLst>
              <a:ext uri="{FF2B5EF4-FFF2-40B4-BE49-F238E27FC236}">
                <a16:creationId xmlns:a16="http://schemas.microsoft.com/office/drawing/2014/main" id="{EF43F35C-6BB2-4E1A-8A38-6A5800986BA2}"/>
              </a:ext>
            </a:extLst>
          </p:cNvPr>
          <p:cNvSpPr txBox="1"/>
          <p:nvPr/>
        </p:nvSpPr>
        <p:spPr>
          <a:xfrm>
            <a:off x="228600" y="5777342"/>
            <a:ext cx="8686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Calibri" panose="020F0502020204030204"/>
              </a:rPr>
              <a:t>Flowchart showing m</a:t>
            </a:r>
            <a:r>
              <a:rPr kumimoji="0" lang="en-US" sz="1800" b="0" i="0" u="none" strike="noStrike" kern="1200" cap="none" spc="0" normalizeH="0" baseline="0">
                <a:ln>
                  <a:noFill/>
                </a:ln>
                <a:solidFill>
                  <a:prstClr val="white"/>
                </a:solidFill>
                <a:effectLst/>
                <a:uLnTx/>
                <a:uFillTx/>
                <a:latin typeface="Calibri" panose="020F0502020204030204"/>
                <a:ea typeface="+mn-ea"/>
                <a:cs typeface="+mn-cs"/>
              </a:rPr>
              <a:t>ajor</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analysis components of</a:t>
            </a:r>
            <a:r>
              <a:rPr lang="en-US">
                <a:solidFill>
                  <a:prstClr val="white"/>
                </a:solidFill>
                <a:latin typeface="Calibri" panose="020F0502020204030204"/>
              </a:rPr>
              <a:t> brain PET studies. In IDAE, the </a:t>
            </a:r>
            <a:r>
              <a:rPr lang="en-US">
                <a:solidFill>
                  <a:srgbClr val="FFC000"/>
                </a:solidFill>
                <a:latin typeface="Calibri" panose="020F0502020204030204"/>
              </a:rPr>
              <a:t>database </a:t>
            </a:r>
            <a:r>
              <a:rPr lang="en-US">
                <a:solidFill>
                  <a:prstClr val="white"/>
                </a:solidFill>
                <a:latin typeface="Calibri" panose="020F0502020204030204"/>
              </a:rPr>
              <a:t>of the study interacts with a few </a:t>
            </a:r>
            <a:r>
              <a:rPr lang="en-US">
                <a:solidFill>
                  <a:srgbClr val="FFC000"/>
                </a:solidFill>
                <a:latin typeface="Calibri" panose="020F0502020204030204"/>
              </a:rPr>
              <a:t>Stage 1 Packages </a:t>
            </a:r>
            <a:r>
              <a:rPr lang="en-US">
                <a:solidFill>
                  <a:prstClr val="white"/>
                </a:solidFill>
                <a:latin typeface="Calibri" panose="020F0502020204030204"/>
              </a:rPr>
              <a:t>and several </a:t>
            </a:r>
            <a:r>
              <a:rPr lang="en-US">
                <a:solidFill>
                  <a:srgbClr val="FFC000"/>
                </a:solidFill>
                <a:latin typeface="Calibri" panose="020F0502020204030204"/>
              </a:rPr>
              <a:t>Stage 2 packages </a:t>
            </a:r>
            <a:r>
              <a:rPr lang="en-US">
                <a:solidFill>
                  <a:prstClr val="white"/>
                </a:solidFill>
                <a:latin typeface="Calibri" panose="020F0502020204030204"/>
              </a:rPr>
              <a:t>to carryout analyses on groups of subjects. </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FFDB4DE0-80DA-44D3-9A2E-DD6999D3B3E2}"/>
              </a:ext>
            </a:extLst>
          </p:cNvPr>
          <p:cNvGrpSpPr/>
          <p:nvPr/>
        </p:nvGrpSpPr>
        <p:grpSpPr>
          <a:xfrm>
            <a:off x="1023066" y="1045399"/>
            <a:ext cx="7265609" cy="4572000"/>
            <a:chOff x="1023066" y="1045399"/>
            <a:chExt cx="7265609" cy="4572000"/>
          </a:xfrm>
        </p:grpSpPr>
        <p:cxnSp>
          <p:nvCxnSpPr>
            <p:cNvPr id="18" name="Straight Arrow Connector 17">
              <a:extLst>
                <a:ext uri="{FF2B5EF4-FFF2-40B4-BE49-F238E27FC236}">
                  <a16:creationId xmlns:a16="http://schemas.microsoft.com/office/drawing/2014/main" id="{F988A732-7BB1-4AFD-93D7-F831AE08A11F}"/>
                </a:ext>
              </a:extLst>
            </p:cNvPr>
            <p:cNvCxnSpPr>
              <a:stCxn id="20" idx="2"/>
              <a:endCxn id="46" idx="0"/>
            </p:cNvCxnSpPr>
            <p:nvPr/>
          </p:nvCxnSpPr>
          <p:spPr>
            <a:xfrm flipH="1">
              <a:off x="5043182" y="1825764"/>
              <a:ext cx="1736735" cy="2877235"/>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88D40FC9-C043-4594-B309-F5058D048A6B}"/>
                </a:ext>
              </a:extLst>
            </p:cNvPr>
            <p:cNvCxnSpPr>
              <a:stCxn id="20" idx="1"/>
              <a:endCxn id="44" idx="0"/>
            </p:cNvCxnSpPr>
            <p:nvPr/>
          </p:nvCxnSpPr>
          <p:spPr>
            <a:xfrm flipH="1">
              <a:off x="3370026" y="1502599"/>
              <a:ext cx="2085650" cy="1605563"/>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sp>
          <p:nvSpPr>
            <p:cNvPr id="42" name="Rectangle 41"/>
            <p:cNvSpPr/>
            <p:nvPr/>
          </p:nvSpPr>
          <p:spPr>
            <a:xfrm>
              <a:off x="1023066" y="1045399"/>
              <a:ext cx="3017520" cy="914400"/>
            </a:xfrm>
            <a:prstGeom prst="rect">
              <a:avLst/>
            </a:prstGeom>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Preprocessing of PET and MRI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Preparation of VOIs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rPr>
                <a:t>[Stage 1 Packages]</a:t>
              </a:r>
            </a:p>
          </p:txBody>
        </p:sp>
        <p:sp>
          <p:nvSpPr>
            <p:cNvPr id="43" name="Rectangle 42"/>
            <p:cNvSpPr/>
            <p:nvPr/>
          </p:nvSpPr>
          <p:spPr>
            <a:xfrm>
              <a:off x="1861266" y="2225481"/>
              <a:ext cx="3017520" cy="646331"/>
            </a:xfrm>
            <a:prstGeom prst="rect">
              <a:avLst/>
            </a:prstGeom>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rPr>
                <a:t>Preparation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2D050"/>
                  </a:solidFill>
                  <a:effectLst/>
                  <a:uLnTx/>
                  <a:uFillTx/>
                  <a:latin typeface="Calibri" panose="020F0502020204030204"/>
                  <a:ea typeface="+mn-ea"/>
                  <a:cs typeface="+mn-cs"/>
                </a:rPr>
                <a:t>Stage 2 packages</a:t>
              </a:r>
            </a:p>
          </p:txBody>
        </p:sp>
        <p:sp>
          <p:nvSpPr>
            <p:cNvPr id="44" name="Rectangle 43"/>
            <p:cNvSpPr/>
            <p:nvPr/>
          </p:nvSpPr>
          <p:spPr>
            <a:xfrm>
              <a:off x="1861266" y="3108162"/>
              <a:ext cx="3017520" cy="1200329"/>
            </a:xfrm>
            <a:prstGeom prst="rect">
              <a:avLst/>
            </a:prstGeom>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TAC Generation</a:t>
              </a:r>
            </a:p>
            <a:p>
              <a:pPr algn="ct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Plasma TACs, if any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Model Parameter Estimation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rPr>
                <a:t>[Stage 2 Packages]</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45" name="Rectangle 44"/>
            <p:cNvSpPr/>
            <p:nvPr/>
          </p:nvSpPr>
          <p:spPr>
            <a:xfrm>
              <a:off x="5271155" y="3251126"/>
              <a:ext cx="3017520" cy="914400"/>
            </a:xfrm>
            <a:prstGeom prst="rect">
              <a:avLst/>
            </a:prstGeom>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Map Generation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(Spatial normalization + Smoothing) </a:t>
              </a:r>
            </a:p>
          </p:txBody>
        </p:sp>
        <p:sp>
          <p:nvSpPr>
            <p:cNvPr id="46" name="Rectangle 45"/>
            <p:cNvSpPr/>
            <p:nvPr/>
          </p:nvSpPr>
          <p:spPr>
            <a:xfrm>
              <a:off x="3534422" y="4702999"/>
              <a:ext cx="3017520" cy="914400"/>
            </a:xfrm>
            <a:prstGeom prst="rect">
              <a:avLst/>
            </a:prstGeom>
            <a:ln w="19050">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Summarize results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(Figures, Tables, Statistics) Voxel-wise Statistics (SPM)</a:t>
              </a:r>
            </a:p>
          </p:txBody>
        </p:sp>
        <p:cxnSp>
          <p:nvCxnSpPr>
            <p:cNvPr id="48" name="Elbow Connector 47"/>
            <p:cNvCxnSpPr>
              <a:stCxn id="42" idx="2"/>
              <a:endCxn id="43" idx="0"/>
            </p:cNvCxnSpPr>
            <p:nvPr/>
          </p:nvCxnSpPr>
          <p:spPr>
            <a:xfrm rot="16200000" flipH="1">
              <a:off x="2818085" y="1673540"/>
              <a:ext cx="265682" cy="838200"/>
            </a:xfrm>
            <a:prstGeom prst="bentConnector3">
              <a:avLst>
                <a:gd name="adj1" fmla="val 50000"/>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3" idx="2"/>
              <a:endCxn id="44" idx="0"/>
            </p:cNvCxnSpPr>
            <p:nvPr/>
          </p:nvCxnSpPr>
          <p:spPr>
            <a:xfrm>
              <a:off x="3370026" y="2871812"/>
              <a:ext cx="0" cy="236350"/>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4" idx="3"/>
              <a:endCxn id="45" idx="1"/>
            </p:cNvCxnSpPr>
            <p:nvPr/>
          </p:nvCxnSpPr>
          <p:spPr>
            <a:xfrm flipV="1">
              <a:off x="4878786" y="3708326"/>
              <a:ext cx="392369" cy="1"/>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Connector: Elbow 7"/>
            <p:cNvCxnSpPr>
              <a:stCxn id="44" idx="2"/>
              <a:endCxn id="46" idx="0"/>
            </p:cNvCxnSpPr>
            <p:nvPr/>
          </p:nvCxnSpPr>
          <p:spPr>
            <a:xfrm rot="16200000" flipH="1">
              <a:off x="4009350" y="3669167"/>
              <a:ext cx="394508" cy="1673156"/>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p:cNvCxnSpPr>
              <a:stCxn id="45" idx="2"/>
              <a:endCxn id="46" idx="0"/>
            </p:cNvCxnSpPr>
            <p:nvPr/>
          </p:nvCxnSpPr>
          <p:spPr>
            <a:xfrm rot="5400000">
              <a:off x="5642813" y="3565896"/>
              <a:ext cx="537473" cy="1736733"/>
            </a:xfrm>
            <a:prstGeom prst="bent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7B6F2C-6F71-4768-B710-5E26663A6AC5}"/>
                </a:ext>
              </a:extLst>
            </p:cNvPr>
            <p:cNvSpPr txBox="1"/>
            <p:nvPr/>
          </p:nvSpPr>
          <p:spPr>
            <a:xfrm>
              <a:off x="5455676" y="1179433"/>
              <a:ext cx="2648482" cy="646331"/>
            </a:xfrm>
            <a:prstGeom prst="rect">
              <a:avLst/>
            </a:prstGeom>
            <a:solidFill>
              <a:schemeClr val="accent2"/>
            </a:solidFill>
            <a:ln w="28575">
              <a:solidFill>
                <a:srgbClr val="92D050"/>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Study’s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Calibri" panose="020F0502020204030204"/>
                </a:rPr>
                <a:t>Local Directory System file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Arrow Connector 11">
              <a:extLst>
                <a:ext uri="{FF2B5EF4-FFF2-40B4-BE49-F238E27FC236}">
                  <a16:creationId xmlns:a16="http://schemas.microsoft.com/office/drawing/2014/main" id="{E2E7F091-259D-408F-A834-99CC54D30FA8}"/>
                </a:ext>
              </a:extLst>
            </p:cNvPr>
            <p:cNvCxnSpPr>
              <a:stCxn id="20" idx="1"/>
              <a:endCxn id="42" idx="3"/>
            </p:cNvCxnSpPr>
            <p:nvPr/>
          </p:nvCxnSpPr>
          <p:spPr>
            <a:xfrm flipH="1">
              <a:off x="4040586" y="1502599"/>
              <a:ext cx="1415090" cy="0"/>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2C5026A-2949-438D-99E9-7BF39423E73B}"/>
                </a:ext>
              </a:extLst>
            </p:cNvPr>
            <p:cNvCxnSpPr>
              <a:stCxn id="20" idx="2"/>
              <a:endCxn id="45" idx="0"/>
            </p:cNvCxnSpPr>
            <p:nvPr/>
          </p:nvCxnSpPr>
          <p:spPr>
            <a:xfrm flipH="1">
              <a:off x="6779915" y="1825764"/>
              <a:ext cx="2" cy="1425362"/>
            </a:xfrm>
            <a:prstGeom prst="straightConnector1">
              <a:avLst/>
            </a:prstGeom>
            <a:ln w="28575">
              <a:prstDash val="sysDot"/>
              <a:tailEnd type="triangle"/>
            </a:ln>
          </p:spPr>
          <p:style>
            <a:lnRef idx="1">
              <a:schemeClr val="accent2"/>
            </a:lnRef>
            <a:fillRef idx="0">
              <a:schemeClr val="accent2"/>
            </a:fillRef>
            <a:effectRef idx="0">
              <a:schemeClr val="accent2"/>
            </a:effectRef>
            <a:fontRef idx="minor">
              <a:schemeClr val="tx1"/>
            </a:fontRef>
          </p:style>
        </p:cxnSp>
      </p:grpSp>
      <p:sp>
        <p:nvSpPr>
          <p:cNvPr id="21" name="TextBox 20">
            <a:extLst>
              <a:ext uri="{FF2B5EF4-FFF2-40B4-BE49-F238E27FC236}">
                <a16:creationId xmlns:a16="http://schemas.microsoft.com/office/drawing/2014/main" id="{CA378A89-EDA3-4AEB-B602-7EBBE2E8B738}"/>
              </a:ext>
            </a:extLst>
          </p:cNvPr>
          <p:cNvSpPr txBox="1"/>
          <p:nvPr/>
        </p:nvSpPr>
        <p:spPr>
          <a:xfrm>
            <a:off x="5697660" y="6423673"/>
            <a:ext cx="3217740" cy="276999"/>
          </a:xfrm>
          <a:prstGeom prst="rect">
            <a:avLst/>
          </a:prstGeom>
          <a:noFill/>
        </p:spPr>
        <p:txBody>
          <a:bodyPr wrap="none" rtlCol="0">
            <a:spAutoFit/>
          </a:bodyPr>
          <a:lstStyle/>
          <a:p>
            <a:pPr algn="r"/>
            <a:r>
              <a:rPr lang="en-US" sz="1200">
                <a:solidFill>
                  <a:schemeClr val="bg1"/>
                </a:solidFill>
              </a:rPr>
              <a:t>VOI: Volume of interest; TAC: Time-activity curve</a:t>
            </a:r>
          </a:p>
        </p:txBody>
      </p:sp>
    </p:spTree>
    <p:extLst>
      <p:ext uri="{BB962C8B-B14F-4D97-AF65-F5344CB8AC3E}">
        <p14:creationId xmlns:p14="http://schemas.microsoft.com/office/powerpoint/2010/main" val="3292225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1A36B4E-87DD-49B5-9534-D2101711D471}"/>
              </a:ext>
            </a:extLst>
          </p:cNvPr>
          <p:cNvGrpSpPr/>
          <p:nvPr/>
        </p:nvGrpSpPr>
        <p:grpSpPr>
          <a:xfrm>
            <a:off x="403885" y="394136"/>
            <a:ext cx="5219740" cy="6244242"/>
            <a:chOff x="403885" y="394136"/>
            <a:chExt cx="5219740" cy="6244242"/>
          </a:xfrm>
        </p:grpSpPr>
        <p:pic>
          <p:nvPicPr>
            <p:cNvPr id="9" name="Picture 8">
              <a:extLst>
                <a:ext uri="{FF2B5EF4-FFF2-40B4-BE49-F238E27FC236}">
                  <a16:creationId xmlns:a16="http://schemas.microsoft.com/office/drawing/2014/main" id="{E93313BE-71C9-40F2-8C53-DD6476AE009D}"/>
                </a:ext>
              </a:extLst>
            </p:cNvPr>
            <p:cNvPicPr>
              <a:picLocks noChangeAspect="1"/>
            </p:cNvPicPr>
            <p:nvPr/>
          </p:nvPicPr>
          <p:blipFill>
            <a:blip r:embed="rId2"/>
            <a:stretch>
              <a:fillRect/>
            </a:stretch>
          </p:blipFill>
          <p:spPr>
            <a:xfrm>
              <a:off x="1212196" y="3232664"/>
              <a:ext cx="4411429" cy="3405714"/>
            </a:xfrm>
            <a:prstGeom prst="rect">
              <a:avLst/>
            </a:prstGeom>
          </p:spPr>
        </p:pic>
        <p:pic>
          <p:nvPicPr>
            <p:cNvPr id="3" name="Picture 2">
              <a:extLst>
                <a:ext uri="{FF2B5EF4-FFF2-40B4-BE49-F238E27FC236}">
                  <a16:creationId xmlns:a16="http://schemas.microsoft.com/office/drawing/2014/main" id="{BD6A5CB3-5775-48A8-B209-21901BB1E8C7}"/>
                </a:ext>
              </a:extLst>
            </p:cNvPr>
            <p:cNvPicPr>
              <a:picLocks noChangeAspect="1"/>
            </p:cNvPicPr>
            <p:nvPr/>
          </p:nvPicPr>
          <p:blipFill>
            <a:blip r:embed="rId3"/>
            <a:stretch>
              <a:fillRect/>
            </a:stretch>
          </p:blipFill>
          <p:spPr>
            <a:xfrm>
              <a:off x="403885" y="394136"/>
              <a:ext cx="4411429" cy="3405714"/>
            </a:xfrm>
            <a:prstGeom prst="rect">
              <a:avLst/>
            </a:prstGeom>
          </p:spPr>
        </p:pic>
        <p:pic>
          <p:nvPicPr>
            <p:cNvPr id="5" name="Picture 4">
              <a:extLst>
                <a:ext uri="{FF2B5EF4-FFF2-40B4-BE49-F238E27FC236}">
                  <a16:creationId xmlns:a16="http://schemas.microsoft.com/office/drawing/2014/main" id="{5329F09D-2C04-4CF5-B20A-0EC1A0FDC0CE}"/>
                </a:ext>
              </a:extLst>
            </p:cNvPr>
            <p:cNvPicPr>
              <a:picLocks noChangeAspect="1"/>
            </p:cNvPicPr>
            <p:nvPr/>
          </p:nvPicPr>
          <p:blipFill>
            <a:blip r:embed="rId4"/>
            <a:stretch>
              <a:fillRect/>
            </a:stretch>
          </p:blipFill>
          <p:spPr>
            <a:xfrm>
              <a:off x="1039237" y="3123574"/>
              <a:ext cx="2160000" cy="657143"/>
            </a:xfrm>
            <a:prstGeom prst="rect">
              <a:avLst/>
            </a:prstGeom>
          </p:spPr>
        </p:pic>
        <p:pic>
          <p:nvPicPr>
            <p:cNvPr id="7" name="Picture 6">
              <a:extLst>
                <a:ext uri="{FF2B5EF4-FFF2-40B4-BE49-F238E27FC236}">
                  <a16:creationId xmlns:a16="http://schemas.microsoft.com/office/drawing/2014/main" id="{BE88B601-E58B-40B3-A07D-5FF40F5D4CAD}"/>
                </a:ext>
              </a:extLst>
            </p:cNvPr>
            <p:cNvPicPr>
              <a:picLocks noChangeAspect="1"/>
            </p:cNvPicPr>
            <p:nvPr/>
          </p:nvPicPr>
          <p:blipFill>
            <a:blip r:embed="rId5"/>
            <a:stretch>
              <a:fillRect/>
            </a:stretch>
          </p:blipFill>
          <p:spPr>
            <a:xfrm>
              <a:off x="776380" y="2614343"/>
              <a:ext cx="2422857" cy="491429"/>
            </a:xfrm>
            <a:prstGeom prst="rect">
              <a:avLst/>
            </a:prstGeom>
          </p:spPr>
        </p:pic>
        <p:sp>
          <p:nvSpPr>
            <p:cNvPr id="10" name="Oval 9">
              <a:extLst>
                <a:ext uri="{FF2B5EF4-FFF2-40B4-BE49-F238E27FC236}">
                  <a16:creationId xmlns:a16="http://schemas.microsoft.com/office/drawing/2014/main" id="{B0A5C999-3A8D-4A2D-9CA2-B16E166F643C}"/>
                </a:ext>
              </a:extLst>
            </p:cNvPr>
            <p:cNvSpPr/>
            <p:nvPr/>
          </p:nvSpPr>
          <p:spPr>
            <a:xfrm>
              <a:off x="4039568" y="1053295"/>
              <a:ext cx="731520" cy="54864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AD993E3-3613-40F1-8262-A78D2C8886CD}"/>
                </a:ext>
              </a:extLst>
            </p:cNvPr>
            <p:cNvSpPr/>
            <p:nvPr/>
          </p:nvSpPr>
          <p:spPr>
            <a:xfrm>
              <a:off x="4827134" y="4301923"/>
              <a:ext cx="731520" cy="54864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7203620B-36C2-4A42-8DA1-88E51DDA0650}"/>
                </a:ext>
              </a:extLst>
            </p:cNvPr>
            <p:cNvCxnSpPr>
              <a:endCxn id="7" idx="0"/>
            </p:cNvCxnSpPr>
            <p:nvPr/>
          </p:nvCxnSpPr>
          <p:spPr>
            <a:xfrm rot="10800000" flipV="1">
              <a:off x="1987810" y="1327615"/>
              <a:ext cx="2051759" cy="128672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A139D99-9058-4D8C-8340-CABC29BC17F2}"/>
                </a:ext>
              </a:extLst>
            </p:cNvPr>
            <p:cNvCxnSpPr>
              <a:stCxn id="5" idx="2"/>
              <a:endCxn id="11" idx="2"/>
            </p:cNvCxnSpPr>
            <p:nvPr/>
          </p:nvCxnSpPr>
          <p:spPr>
            <a:xfrm rot="16200000" flipH="1">
              <a:off x="3075422" y="2824531"/>
              <a:ext cx="795526" cy="270789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8DC38C-B3AC-4730-AA77-CFF682E2518A}"/>
                </a:ext>
              </a:extLst>
            </p:cNvPr>
            <p:cNvCxnSpPr/>
            <p:nvPr/>
          </p:nvCxnSpPr>
          <p:spPr>
            <a:xfrm>
              <a:off x="1163258" y="2865844"/>
              <a:ext cx="190982"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7B7539-77AC-4753-ACA2-BBE4F7B9AC17}"/>
                </a:ext>
              </a:extLst>
            </p:cNvPr>
            <p:cNvCxnSpPr/>
            <p:nvPr/>
          </p:nvCxnSpPr>
          <p:spPr>
            <a:xfrm>
              <a:off x="3013689" y="3544892"/>
              <a:ext cx="190982" cy="0"/>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BA474E-ADC8-4633-BA3C-65C5F61F0CF6}"/>
                </a:ext>
              </a:extLst>
            </p:cNvPr>
            <p:cNvCxnSpPr/>
            <p:nvPr/>
          </p:nvCxnSpPr>
          <p:spPr>
            <a:xfrm>
              <a:off x="3164515" y="1973484"/>
              <a:ext cx="0" cy="21413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5922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24A7-08A1-4FB6-B1A4-32211CD2AFDB}"/>
              </a:ext>
            </a:extLst>
          </p:cNvPr>
          <p:cNvSpPr>
            <a:spLocks noGrp="1"/>
          </p:cNvSpPr>
          <p:nvPr>
            <p:ph type="title"/>
          </p:nvPr>
        </p:nvSpPr>
        <p:spPr>
          <a:xfrm>
            <a:off x="628650" y="274320"/>
            <a:ext cx="7886700" cy="548640"/>
          </a:xfrm>
        </p:spPr>
        <p:txBody>
          <a:bodyPr>
            <a:normAutofit fontScale="90000"/>
          </a:bodyPr>
          <a:lstStyle/>
          <a:p>
            <a:r>
              <a:rPr lang="en-US"/>
              <a:t>IDAE4PET: Coregistration QC</a:t>
            </a:r>
          </a:p>
        </p:txBody>
      </p:sp>
      <p:pic>
        <p:nvPicPr>
          <p:cNvPr id="9" name="Content Placeholder 8">
            <a:extLst>
              <a:ext uri="{FF2B5EF4-FFF2-40B4-BE49-F238E27FC236}">
                <a16:creationId xmlns:a16="http://schemas.microsoft.com/office/drawing/2014/main" id="{379C0883-B77D-4826-B93F-45D68CC31552}"/>
              </a:ext>
            </a:extLst>
          </p:cNvPr>
          <p:cNvPicPr>
            <a:picLocks noGrp="1" noChangeAspect="1"/>
          </p:cNvPicPr>
          <p:nvPr>
            <p:ph sz="quarter" idx="10"/>
          </p:nvPr>
        </p:nvPicPr>
        <p:blipFill>
          <a:blip r:embed="rId3"/>
          <a:stretch>
            <a:fillRect/>
          </a:stretch>
        </p:blipFill>
        <p:spPr>
          <a:xfrm>
            <a:off x="411480" y="928691"/>
            <a:ext cx="8321040" cy="5220068"/>
          </a:xfrm>
          <a:prstGeom prst="rect">
            <a:avLst/>
          </a:prstGeom>
        </p:spPr>
      </p:pic>
      <p:sp>
        <p:nvSpPr>
          <p:cNvPr id="10" name="Text Placeholder 3">
            <a:extLst>
              <a:ext uri="{FF2B5EF4-FFF2-40B4-BE49-F238E27FC236}">
                <a16:creationId xmlns:a16="http://schemas.microsoft.com/office/drawing/2014/main" id="{4976ED20-D160-402A-8DB4-0F7AEE6BFF84}"/>
              </a:ext>
            </a:extLst>
          </p:cNvPr>
          <p:cNvSpPr txBox="1">
            <a:spLocks/>
          </p:cNvSpPr>
          <p:nvPr/>
        </p:nvSpPr>
        <p:spPr>
          <a:xfrm>
            <a:off x="1318353" y="5863882"/>
            <a:ext cx="6507294" cy="994118"/>
          </a:xfrm>
          <a:prstGeom prst="rect">
            <a:avLst/>
          </a:prstGeom>
          <a:solidFill>
            <a:schemeClr val="bg1"/>
          </a:solidFill>
        </p:spPr>
        <p:txBody>
          <a:bodyPr wrap="none">
            <a:spAutoFit/>
          </a:bodyPr>
          <a:lstStyle>
            <a:lvl1pPr marL="169863" indent="-169863"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213"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5938" indent="-169863"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400" dirty="0">
                <a:solidFill>
                  <a:schemeClr val="tx1"/>
                </a:solidFill>
              </a:rPr>
              <a:t>The outlines of gray matter (from MRI) are projected on the averaged PET volume </a:t>
            </a:r>
          </a:p>
          <a:p>
            <a:pPr>
              <a:spcBef>
                <a:spcPts val="400"/>
              </a:spcBef>
            </a:pPr>
            <a:r>
              <a:rPr lang="en-US" sz="1400" dirty="0">
                <a:solidFill>
                  <a:schemeClr val="tx1"/>
                </a:solidFill>
              </a:rPr>
              <a:t>Evaluate if GM outlines agree with the PET volume. Hit ‘Approve’ GUI if OK (arrow)</a:t>
            </a:r>
          </a:p>
          <a:p>
            <a:pPr lvl="1">
              <a:spcBef>
                <a:spcPts val="400"/>
              </a:spcBef>
            </a:pPr>
            <a:r>
              <a:rPr lang="en-US" sz="1200" dirty="0">
                <a:solidFill>
                  <a:schemeClr val="tx1"/>
                </a:solidFill>
              </a:rPr>
              <a:t>Use T (trans-axial), S (sagittal), and C (coronal) GUIs under ‘view’ to change views.</a:t>
            </a:r>
          </a:p>
          <a:p>
            <a:pPr lvl="1">
              <a:spcBef>
                <a:spcPts val="400"/>
              </a:spcBef>
            </a:pPr>
            <a:r>
              <a:rPr lang="en-US" sz="1200" dirty="0">
                <a:solidFill>
                  <a:schemeClr val="tx1"/>
                </a:solidFill>
              </a:rPr>
              <a:t>Use arrow GUIs under ‘Images’ to navigate ‘slices’</a:t>
            </a:r>
          </a:p>
        </p:txBody>
      </p:sp>
    </p:spTree>
    <p:extLst>
      <p:ext uri="{BB962C8B-B14F-4D97-AF65-F5344CB8AC3E}">
        <p14:creationId xmlns:p14="http://schemas.microsoft.com/office/powerpoint/2010/main" val="3955222971"/>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C24A-F0C2-4897-8B87-24213B58D8E6}"/>
              </a:ext>
            </a:extLst>
          </p:cNvPr>
          <p:cNvSpPr>
            <a:spLocks noGrp="1"/>
          </p:cNvSpPr>
          <p:nvPr>
            <p:ph type="title"/>
          </p:nvPr>
        </p:nvSpPr>
        <p:spPr/>
        <p:txBody>
          <a:bodyPr/>
          <a:lstStyle/>
          <a:p>
            <a:r>
              <a:rPr lang="en-US"/>
              <a:t>Preparation of Stage 2 Packages</a:t>
            </a:r>
          </a:p>
        </p:txBody>
      </p:sp>
      <p:pic>
        <p:nvPicPr>
          <p:cNvPr id="11" name="Content Placeholder 10">
            <a:extLst>
              <a:ext uri="{FF2B5EF4-FFF2-40B4-BE49-F238E27FC236}">
                <a16:creationId xmlns:a16="http://schemas.microsoft.com/office/drawing/2014/main" id="{854A5A2F-DCB8-4C03-A5EA-85122B9C30CC}"/>
              </a:ext>
            </a:extLst>
          </p:cNvPr>
          <p:cNvPicPr>
            <a:picLocks noGrp="1" noChangeAspect="1"/>
          </p:cNvPicPr>
          <p:nvPr>
            <p:ph sz="half" idx="1"/>
          </p:nvPr>
        </p:nvPicPr>
        <p:blipFill>
          <a:blip r:embed="rId2"/>
          <a:stretch>
            <a:fillRect/>
          </a:stretch>
        </p:blipFill>
        <p:spPr>
          <a:xfrm>
            <a:off x="457200" y="1264718"/>
            <a:ext cx="4114800" cy="4765127"/>
          </a:xfrm>
          <a:prstGeom prst="rect">
            <a:avLst/>
          </a:prstGeom>
        </p:spPr>
      </p:pic>
      <p:sp>
        <p:nvSpPr>
          <p:cNvPr id="4" name="Content Placeholder 3">
            <a:extLst>
              <a:ext uri="{FF2B5EF4-FFF2-40B4-BE49-F238E27FC236}">
                <a16:creationId xmlns:a16="http://schemas.microsoft.com/office/drawing/2014/main" id="{D316A983-7A7B-48AF-A312-7A8100E63BBA}"/>
              </a:ext>
            </a:extLst>
          </p:cNvPr>
          <p:cNvSpPr>
            <a:spLocks noGrp="1"/>
          </p:cNvSpPr>
          <p:nvPr>
            <p:ph sz="half" idx="2"/>
          </p:nvPr>
        </p:nvSpPr>
        <p:spPr/>
        <p:txBody>
          <a:bodyPr/>
          <a:lstStyle/>
          <a:p>
            <a:r>
              <a:rPr lang="en-US"/>
              <a:t>Stage-2 packages are to generate TACs and perform model parameter estimation (MPE)</a:t>
            </a:r>
          </a:p>
          <a:p>
            <a:pPr lvl="1"/>
            <a:r>
              <a:rPr lang="en-US"/>
              <a:t>Usually there will be several Stage-2 packages per prepMPfsx due to:</a:t>
            </a:r>
          </a:p>
          <a:p>
            <a:pPr lvl="2"/>
            <a:r>
              <a:rPr lang="en-US"/>
              <a:t>Revisions of ‘S’ and ‘R’ VOIs</a:t>
            </a:r>
          </a:p>
          <a:p>
            <a:pPr lvl="2"/>
            <a:r>
              <a:rPr lang="en-US"/>
              <a:t>Selections of the parameters in the next step</a:t>
            </a:r>
          </a:p>
          <a:p>
            <a:r>
              <a:rPr lang="en-US"/>
              <a:t>Start the preparation with ‘TAC2MPE’ GUI of L1W (upper orange circle)</a:t>
            </a:r>
          </a:p>
          <a:p>
            <a:r>
              <a:rPr lang="en-US"/>
              <a:t>Two potential scenarios (lower GUIs of L2W)</a:t>
            </a:r>
          </a:p>
          <a:p>
            <a:pPr lvl="1"/>
            <a:r>
              <a:rPr lang="en-US"/>
              <a:t>To define ‘VOI sets’, select ‘Select/rank VOI sets’ tab (lower orange circle)</a:t>
            </a:r>
          </a:p>
          <a:p>
            <a:pPr lvl="2"/>
            <a:r>
              <a:rPr lang="en-US"/>
              <a:t>Move on to understand what are ‘VOI sets’</a:t>
            </a:r>
          </a:p>
          <a:p>
            <a:pPr lvl="1"/>
            <a:r>
              <a:rPr lang="en-US"/>
              <a:t>To apply a new set of ‘other’ parameters to a VOI set, hit ‘Generate TAC2MPE’ GUI</a:t>
            </a:r>
          </a:p>
        </p:txBody>
      </p:sp>
      <p:grpSp>
        <p:nvGrpSpPr>
          <p:cNvPr id="15" name="Group 14">
            <a:extLst>
              <a:ext uri="{FF2B5EF4-FFF2-40B4-BE49-F238E27FC236}">
                <a16:creationId xmlns:a16="http://schemas.microsoft.com/office/drawing/2014/main" id="{AB354275-15D8-4B2B-8059-F43EA758FE56}"/>
              </a:ext>
            </a:extLst>
          </p:cNvPr>
          <p:cNvGrpSpPr/>
          <p:nvPr/>
        </p:nvGrpSpPr>
        <p:grpSpPr>
          <a:xfrm>
            <a:off x="6180377" y="4977357"/>
            <a:ext cx="2743200" cy="1763976"/>
            <a:chOff x="6180377" y="4977357"/>
            <a:chExt cx="2743200" cy="1763976"/>
          </a:xfrm>
        </p:grpSpPr>
        <p:pic>
          <p:nvPicPr>
            <p:cNvPr id="13" name="Picture 12">
              <a:extLst>
                <a:ext uri="{FF2B5EF4-FFF2-40B4-BE49-F238E27FC236}">
                  <a16:creationId xmlns:a16="http://schemas.microsoft.com/office/drawing/2014/main" id="{D622985F-B3AE-4F4C-8D0E-4A4054030F96}"/>
                </a:ext>
              </a:extLst>
            </p:cNvPr>
            <p:cNvPicPr>
              <a:picLocks noChangeAspect="1"/>
            </p:cNvPicPr>
            <p:nvPr/>
          </p:nvPicPr>
          <p:blipFill>
            <a:blip r:embed="rId3"/>
            <a:stretch>
              <a:fillRect/>
            </a:stretch>
          </p:blipFill>
          <p:spPr>
            <a:xfrm>
              <a:off x="6180377" y="4977357"/>
              <a:ext cx="2743200" cy="1763976"/>
            </a:xfrm>
            <a:prstGeom prst="rect">
              <a:avLst/>
            </a:prstGeom>
          </p:spPr>
        </p:pic>
        <p:sp>
          <p:nvSpPr>
            <p:cNvPr id="14" name="Rectangle 13">
              <a:extLst>
                <a:ext uri="{FF2B5EF4-FFF2-40B4-BE49-F238E27FC236}">
                  <a16:creationId xmlns:a16="http://schemas.microsoft.com/office/drawing/2014/main" id="{17318C3A-81C2-43F9-BB31-9EE9F82FA273}"/>
                </a:ext>
              </a:extLst>
            </p:cNvPr>
            <p:cNvSpPr/>
            <p:nvPr/>
          </p:nvSpPr>
          <p:spPr>
            <a:xfrm>
              <a:off x="6397288" y="5378230"/>
              <a:ext cx="1355271" cy="365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5852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CD2E-236B-4D57-9957-382BE1BBD75A}"/>
              </a:ext>
            </a:extLst>
          </p:cNvPr>
          <p:cNvSpPr>
            <a:spLocks noGrp="1"/>
          </p:cNvSpPr>
          <p:nvPr>
            <p:ph type="title"/>
          </p:nvPr>
        </p:nvSpPr>
        <p:spPr/>
        <p:txBody>
          <a:bodyPr/>
          <a:lstStyle/>
          <a:p>
            <a:r>
              <a:rPr lang="en-US"/>
              <a:t>Setting VOI Sets</a:t>
            </a:r>
          </a:p>
        </p:txBody>
      </p:sp>
      <p:pic>
        <p:nvPicPr>
          <p:cNvPr id="5" name="Content Placeholder 4">
            <a:extLst>
              <a:ext uri="{FF2B5EF4-FFF2-40B4-BE49-F238E27FC236}">
                <a16:creationId xmlns:a16="http://schemas.microsoft.com/office/drawing/2014/main" id="{C8287DC2-AD96-4481-970D-16C584978D55}"/>
              </a:ext>
            </a:extLst>
          </p:cNvPr>
          <p:cNvPicPr>
            <a:picLocks noGrp="1" noChangeAspect="1"/>
          </p:cNvPicPr>
          <p:nvPr>
            <p:ph sz="half" idx="1"/>
          </p:nvPr>
        </p:nvPicPr>
        <p:blipFill>
          <a:blip r:embed="rId2"/>
          <a:stretch>
            <a:fillRect/>
          </a:stretch>
        </p:blipFill>
        <p:spPr>
          <a:xfrm>
            <a:off x="1344239" y="1041400"/>
            <a:ext cx="2340721" cy="5211763"/>
          </a:xfrm>
          <a:prstGeom prst="rect">
            <a:avLst/>
          </a:prstGeom>
        </p:spPr>
      </p:pic>
      <p:sp>
        <p:nvSpPr>
          <p:cNvPr id="4" name="Content Placeholder 3">
            <a:extLst>
              <a:ext uri="{FF2B5EF4-FFF2-40B4-BE49-F238E27FC236}">
                <a16:creationId xmlns:a16="http://schemas.microsoft.com/office/drawing/2014/main" id="{560BFAFB-8EE4-438C-8E13-2BF15C25BD83}"/>
              </a:ext>
            </a:extLst>
          </p:cNvPr>
          <p:cNvSpPr>
            <a:spLocks noGrp="1"/>
          </p:cNvSpPr>
          <p:nvPr>
            <p:ph sz="half" idx="2"/>
          </p:nvPr>
        </p:nvSpPr>
        <p:spPr>
          <a:xfrm>
            <a:off x="4253696" y="1041011"/>
            <a:ext cx="4490254" cy="5429237"/>
          </a:xfrm>
        </p:spPr>
        <p:txBody>
          <a:bodyPr>
            <a:normAutofit lnSpcReduction="10000"/>
          </a:bodyPr>
          <a:lstStyle/>
          <a:p>
            <a:r>
              <a:rPr lang="en-US"/>
              <a:t>When the ‘Select/rank VOI sets’ tab was hit in L2W, the VOI selector module pops up</a:t>
            </a:r>
          </a:p>
          <a:p>
            <a:pPr lvl="1"/>
            <a:r>
              <a:rPr lang="en-US"/>
              <a:t>Previously defined VOIs to refine/define and VOIs for reference regions are indicated by ‘S’ and ‘R’, respectively</a:t>
            </a:r>
          </a:p>
          <a:p>
            <a:pPr lvl="2"/>
            <a:r>
              <a:rPr lang="en-US"/>
              <a:t>It is OK to have no ‘S’ VOIs as in this example. </a:t>
            </a:r>
          </a:p>
          <a:p>
            <a:pPr lvl="2"/>
            <a:r>
              <a:rPr lang="en-US"/>
              <a:t>But there must be at least one ‘R’ VOI</a:t>
            </a:r>
          </a:p>
          <a:p>
            <a:pPr lvl="1"/>
            <a:r>
              <a:rPr lang="en-US"/>
              <a:t>Dark gold regions are available VOIs. No revisions are allowed in this stage</a:t>
            </a:r>
          </a:p>
          <a:p>
            <a:r>
              <a:rPr lang="en-US"/>
              <a:t>Recall that F45 is consisted of merged VOIs from FS81. </a:t>
            </a:r>
          </a:p>
          <a:p>
            <a:pPr lvl="1"/>
            <a:r>
              <a:rPr lang="en-US"/>
              <a:t>It is strongly recommended to select the F81 set.</a:t>
            </a:r>
          </a:p>
          <a:p>
            <a:pPr lvl="2"/>
            <a:r>
              <a:rPr lang="en-US"/>
              <a:t>A later function allows calculation of the values of any outcome variables for merged VOIs as weighted means (by volumes) of FS81 VOIs. </a:t>
            </a:r>
          </a:p>
          <a:p>
            <a:r>
              <a:rPr lang="en-US"/>
              <a:t>In this example:</a:t>
            </a:r>
          </a:p>
          <a:p>
            <a:pPr lvl="1"/>
            <a:r>
              <a:rPr lang="en-US"/>
              <a:t>The FS81 set was selected (as 1 and only 1; bottom left circle)</a:t>
            </a:r>
          </a:p>
          <a:p>
            <a:pPr lvl="1"/>
            <a:r>
              <a:rPr lang="en-US"/>
              <a:t>Then, the FS81 VOIs are shown in light green (right panel)</a:t>
            </a:r>
          </a:p>
          <a:p>
            <a:pPr lvl="1"/>
            <a:r>
              <a:rPr lang="en-US"/>
              <a:t>The VOI for the occipital lobe, reference region for the tracer was set to refine in the F45 set since it is available on this side alone.</a:t>
            </a:r>
          </a:p>
          <a:p>
            <a:pPr lvl="2"/>
            <a:r>
              <a:rPr lang="en-US"/>
              <a:t>Just hit the VOI’s GUI to include the VOI to the VOIs to report (orange circle, right panel) (hit it one more time to deselect).</a:t>
            </a:r>
          </a:p>
          <a:p>
            <a:pPr lvl="1"/>
            <a:r>
              <a:rPr lang="en-US"/>
              <a:t>Hit the ‘Done’ GUI to set the next module</a:t>
            </a:r>
          </a:p>
        </p:txBody>
      </p:sp>
    </p:spTree>
    <p:extLst>
      <p:ext uri="{BB962C8B-B14F-4D97-AF65-F5344CB8AC3E}">
        <p14:creationId xmlns:p14="http://schemas.microsoft.com/office/powerpoint/2010/main" val="2512827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5E9F-EDE6-4E26-BC79-B8F3348E947F}"/>
              </a:ext>
            </a:extLst>
          </p:cNvPr>
          <p:cNvSpPr>
            <a:spLocks noGrp="1"/>
          </p:cNvSpPr>
          <p:nvPr>
            <p:ph type="title"/>
          </p:nvPr>
        </p:nvSpPr>
        <p:spPr/>
        <p:txBody>
          <a:bodyPr/>
          <a:lstStyle/>
          <a:p>
            <a:r>
              <a:rPr lang="en-US" dirty="0"/>
              <a:t>Adding Unlisted VOIs</a:t>
            </a:r>
          </a:p>
        </p:txBody>
      </p:sp>
      <p:pic>
        <p:nvPicPr>
          <p:cNvPr id="5" name="Content Placeholder 4">
            <a:extLst>
              <a:ext uri="{FF2B5EF4-FFF2-40B4-BE49-F238E27FC236}">
                <a16:creationId xmlns:a16="http://schemas.microsoft.com/office/drawing/2014/main" id="{1D08AFE4-7F38-4E8D-BCA8-20C5906C7A32}"/>
              </a:ext>
            </a:extLst>
          </p:cNvPr>
          <p:cNvPicPr>
            <a:picLocks noGrp="1" noChangeAspect="1"/>
          </p:cNvPicPr>
          <p:nvPr>
            <p:ph sz="half" idx="1"/>
          </p:nvPr>
        </p:nvPicPr>
        <p:blipFill>
          <a:blip r:embed="rId2"/>
          <a:stretch>
            <a:fillRect/>
          </a:stretch>
        </p:blipFill>
        <p:spPr>
          <a:xfrm>
            <a:off x="457200" y="1056589"/>
            <a:ext cx="4114800" cy="5181384"/>
          </a:xfrm>
          <a:prstGeom prst="rect">
            <a:avLst/>
          </a:prstGeom>
        </p:spPr>
      </p:pic>
      <p:sp>
        <p:nvSpPr>
          <p:cNvPr id="4" name="Content Placeholder 3">
            <a:extLst>
              <a:ext uri="{FF2B5EF4-FFF2-40B4-BE49-F238E27FC236}">
                <a16:creationId xmlns:a16="http://schemas.microsoft.com/office/drawing/2014/main" id="{96DB6180-113D-43FA-86D3-0A54B45F841B}"/>
              </a:ext>
            </a:extLst>
          </p:cNvPr>
          <p:cNvSpPr>
            <a:spLocks noGrp="1"/>
          </p:cNvSpPr>
          <p:nvPr>
            <p:ph sz="half" idx="2"/>
          </p:nvPr>
        </p:nvSpPr>
        <p:spPr/>
        <p:txBody>
          <a:bodyPr/>
          <a:lstStyle/>
          <a:p>
            <a:r>
              <a:rPr lang="en-US" dirty="0"/>
              <a:t>Instructions for adding VOIs that are not listed under FS81 or FS45 using the pons as an example</a:t>
            </a:r>
          </a:p>
          <a:p>
            <a:pPr lvl="1"/>
            <a:r>
              <a:rPr lang="en-US" dirty="0"/>
              <a:t>Hit an (add) GUI (upper orange circle) in the VOI selector module to open the VOIID Utility module</a:t>
            </a:r>
          </a:p>
          <a:p>
            <a:pPr lvl="1"/>
            <a:r>
              <a:rPr lang="en-US" dirty="0"/>
              <a:t>Hit the key ‘p’ to list structures starting with p (middle panel)</a:t>
            </a:r>
          </a:p>
          <a:p>
            <a:pPr lvl="2"/>
            <a:r>
              <a:rPr lang="en-US" dirty="0"/>
              <a:t>Middle column: Brain structures</a:t>
            </a:r>
          </a:p>
          <a:p>
            <a:pPr lvl="2"/>
            <a:r>
              <a:rPr lang="en-US" dirty="0"/>
              <a:t>Right column: Non-brain structures</a:t>
            </a:r>
          </a:p>
          <a:p>
            <a:pPr lvl="1"/>
            <a:r>
              <a:rPr lang="en-US" dirty="0"/>
              <a:t>Hit ‘pons’ GUI to bring up the structure</a:t>
            </a:r>
          </a:p>
          <a:p>
            <a:pPr lvl="2"/>
            <a:r>
              <a:rPr lang="en-US" dirty="0"/>
              <a:t>Leave ‘whole’ on</a:t>
            </a:r>
          </a:p>
          <a:p>
            <a:pPr lvl="1"/>
            <a:r>
              <a:rPr lang="en-US" dirty="0"/>
              <a:t>Hit ‘Done’ GUI (right upper, middle panel)</a:t>
            </a:r>
          </a:p>
          <a:p>
            <a:pPr lvl="2"/>
            <a:r>
              <a:rPr lang="en-US" dirty="0"/>
              <a:t>The added structure will appear in the VOI selector module (lower panel) </a:t>
            </a:r>
          </a:p>
          <a:p>
            <a:r>
              <a:rPr lang="en-US" dirty="0"/>
              <a:t>The newly added VOIs are not defined by Freesurfer. Therefore ..</a:t>
            </a:r>
          </a:p>
          <a:p>
            <a:pPr lvl="1"/>
            <a:r>
              <a:rPr lang="en-US" dirty="0"/>
              <a:t>The user must specify it to ‘S’ or ‘R’, i.e., to define manually from scratch as a target (‘S’) or reference ‘R’ region, respectively  </a:t>
            </a:r>
          </a:p>
          <a:p>
            <a:pPr lvl="1"/>
            <a:r>
              <a:rPr lang="en-US" dirty="0"/>
              <a:t>The VOI could be included in ‘FS81’ (orange circle) or ‘FS45’ set, depending on which is going to be the primary VOI set.</a:t>
            </a:r>
          </a:p>
        </p:txBody>
      </p:sp>
    </p:spTree>
    <p:extLst>
      <p:ext uri="{BB962C8B-B14F-4D97-AF65-F5344CB8AC3E}">
        <p14:creationId xmlns:p14="http://schemas.microsoft.com/office/powerpoint/2010/main" val="884330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68FB-D261-475B-A1BD-6CAD340EB2E8}"/>
              </a:ext>
            </a:extLst>
          </p:cNvPr>
          <p:cNvSpPr>
            <a:spLocks noGrp="1"/>
          </p:cNvSpPr>
          <p:nvPr>
            <p:ph type="title"/>
          </p:nvPr>
        </p:nvSpPr>
        <p:spPr/>
        <p:txBody>
          <a:bodyPr/>
          <a:lstStyle/>
          <a:p>
            <a:r>
              <a:rPr lang="en-US"/>
              <a:t>Setting Options for TAC2MPE: 1</a:t>
            </a:r>
          </a:p>
        </p:txBody>
      </p:sp>
      <p:pic>
        <p:nvPicPr>
          <p:cNvPr id="5" name="Content Placeholder 4">
            <a:extLst>
              <a:ext uri="{FF2B5EF4-FFF2-40B4-BE49-F238E27FC236}">
                <a16:creationId xmlns:a16="http://schemas.microsoft.com/office/drawing/2014/main" id="{9518181A-DE01-4EB1-8CE7-38DB96CA4A85}"/>
              </a:ext>
            </a:extLst>
          </p:cNvPr>
          <p:cNvPicPr>
            <a:picLocks noGrp="1" noChangeAspect="1"/>
          </p:cNvPicPr>
          <p:nvPr>
            <p:ph sz="half" idx="1"/>
          </p:nvPr>
        </p:nvPicPr>
        <p:blipFill>
          <a:blip r:embed="rId3"/>
          <a:stretch>
            <a:fillRect/>
          </a:stretch>
        </p:blipFill>
        <p:spPr>
          <a:xfrm>
            <a:off x="457200" y="1475191"/>
            <a:ext cx="4114800" cy="4344180"/>
          </a:xfrm>
          <a:prstGeom prst="rect">
            <a:avLst/>
          </a:prstGeom>
        </p:spPr>
      </p:pic>
      <p:sp>
        <p:nvSpPr>
          <p:cNvPr id="4" name="Content Placeholder 3">
            <a:extLst>
              <a:ext uri="{FF2B5EF4-FFF2-40B4-BE49-F238E27FC236}">
                <a16:creationId xmlns:a16="http://schemas.microsoft.com/office/drawing/2014/main" id="{0F1BACD5-D5D9-4B99-A14B-314D98C5B140}"/>
              </a:ext>
            </a:extLst>
          </p:cNvPr>
          <p:cNvSpPr>
            <a:spLocks noGrp="1"/>
          </p:cNvSpPr>
          <p:nvPr>
            <p:ph sz="half" idx="2"/>
          </p:nvPr>
        </p:nvSpPr>
        <p:spPr/>
        <p:txBody>
          <a:bodyPr>
            <a:normAutofit/>
          </a:bodyPr>
          <a:lstStyle/>
          <a:p>
            <a:r>
              <a:rPr lang="en-US"/>
              <a:t>TAC2MPE Generator module list the VOI sets the user has for this project</a:t>
            </a:r>
          </a:p>
          <a:p>
            <a:pPr lvl="1"/>
            <a:r>
              <a:rPr lang="en-US"/>
              <a:t>The name ‘FS81-v2’ (orange circle) was assigned to the VOI set that was set in the last slide</a:t>
            </a:r>
          </a:p>
          <a:p>
            <a:pPr lvl="1"/>
            <a:r>
              <a:rPr lang="en-US"/>
              <a:t>Next GUI explains the set: 47 VOIs from FS81 and FS45 (the occipital lobe alone) sets with 0 ‘S’ and 1 ‘R’ VOIs</a:t>
            </a:r>
          </a:p>
          <a:p>
            <a:pPr lvl="2"/>
            <a:r>
              <a:rPr lang="en-US"/>
              <a:t>Most VOIs have left and right VOIs</a:t>
            </a:r>
          </a:p>
          <a:p>
            <a:pPr lvl="1"/>
            <a:r>
              <a:rPr lang="en-US"/>
              <a:t>Hit the VOI GUI, and confirm the VOIs to start selecting options in succession</a:t>
            </a:r>
          </a:p>
          <a:p>
            <a:r>
              <a:rPr lang="en-US"/>
              <a:t>HMC: Head motion correction</a:t>
            </a:r>
          </a:p>
          <a:p>
            <a:pPr lvl="1"/>
            <a:r>
              <a:rPr lang="en-US"/>
              <a:t>No HMC or select one from the mutual information theory-based approaches using SPM12’s coregistration module.</a:t>
            </a:r>
          </a:p>
          <a:p>
            <a:r>
              <a:rPr lang="en-US"/>
              <a:t>‘</a:t>
            </a:r>
            <a:r>
              <a:rPr lang="en-US" err="1"/>
              <a:t>avr</a:t>
            </a:r>
            <a:r>
              <a:rPr lang="en-US"/>
              <a:t>. PET’: Frames to average for PET-to-MRI coregistration (second round)</a:t>
            </a:r>
          </a:p>
          <a:p>
            <a:pPr lvl="1"/>
            <a:r>
              <a:rPr lang="en-US"/>
              <a:t>‘40T90’ and ‘all’ are generic, suggestive choices</a:t>
            </a:r>
          </a:p>
          <a:p>
            <a:pPr lvl="1"/>
            <a:r>
              <a:rPr lang="en-US"/>
              <a:t>Consult with the study’s framing protocol (See next slide, if applicable)</a:t>
            </a:r>
          </a:p>
          <a:p>
            <a:r>
              <a:rPr lang="en-US"/>
              <a:t>MRI2PET: Approaches for PET-to-MRI coregistration (second round)</a:t>
            </a:r>
          </a:p>
          <a:p>
            <a:pPr lvl="1"/>
            <a:r>
              <a:rPr lang="en-US"/>
              <a:t>M2P is strongly recommended</a:t>
            </a:r>
          </a:p>
          <a:p>
            <a:endParaRPr lang="en-US"/>
          </a:p>
        </p:txBody>
      </p:sp>
      <p:sp>
        <p:nvSpPr>
          <p:cNvPr id="6" name="Oval 5">
            <a:extLst>
              <a:ext uri="{FF2B5EF4-FFF2-40B4-BE49-F238E27FC236}">
                <a16:creationId xmlns:a16="http://schemas.microsoft.com/office/drawing/2014/main" id="{A1056FCA-8EDB-4400-A8AB-754F40DC385E}"/>
              </a:ext>
            </a:extLst>
          </p:cNvPr>
          <p:cNvSpPr/>
          <p:nvPr/>
        </p:nvSpPr>
        <p:spPr>
          <a:xfrm>
            <a:off x="734993" y="1747778"/>
            <a:ext cx="567160" cy="202557"/>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086772"/>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DDDF-88B7-4E7F-A3ED-D441D2E72437}"/>
              </a:ext>
            </a:extLst>
          </p:cNvPr>
          <p:cNvSpPr>
            <a:spLocks noGrp="1"/>
          </p:cNvSpPr>
          <p:nvPr>
            <p:ph type="title"/>
          </p:nvPr>
        </p:nvSpPr>
        <p:spPr/>
        <p:txBody>
          <a:bodyPr/>
          <a:lstStyle/>
          <a:p>
            <a:r>
              <a:rPr lang="en-US"/>
              <a:t>Specify Start/End Times for Frame Averaging</a:t>
            </a:r>
          </a:p>
        </p:txBody>
      </p:sp>
      <p:sp>
        <p:nvSpPr>
          <p:cNvPr id="4" name="Content Placeholder 3">
            <a:extLst>
              <a:ext uri="{FF2B5EF4-FFF2-40B4-BE49-F238E27FC236}">
                <a16:creationId xmlns:a16="http://schemas.microsoft.com/office/drawing/2014/main" id="{499616DB-5972-4C4B-ABCC-3F877DEBF6C8}"/>
              </a:ext>
            </a:extLst>
          </p:cNvPr>
          <p:cNvSpPr>
            <a:spLocks noGrp="1"/>
          </p:cNvSpPr>
          <p:nvPr>
            <p:ph sz="half" idx="2"/>
          </p:nvPr>
        </p:nvSpPr>
        <p:spPr/>
        <p:txBody>
          <a:bodyPr/>
          <a:lstStyle/>
          <a:p>
            <a:r>
              <a:rPr lang="en-US"/>
              <a:t>Aim: To specify PET frames to average for the purpose of PET-to-MRI-coregistration To transfer VOIs from MRI to PET spaces </a:t>
            </a:r>
          </a:p>
          <a:p>
            <a:r>
              <a:rPr lang="en-US"/>
              <a:t>Factors to consider:</a:t>
            </a:r>
          </a:p>
          <a:p>
            <a:pPr lvl="1"/>
            <a:r>
              <a:rPr lang="en-US"/>
              <a:t>Planned scan durations may be consistent across scans most studies but may be variable to learn the best scan durations for the tracers</a:t>
            </a:r>
          </a:p>
          <a:p>
            <a:pPr lvl="2"/>
            <a:r>
              <a:rPr lang="en-US"/>
              <a:t>There could be a common frames to use even in the latter case</a:t>
            </a:r>
          </a:p>
          <a:p>
            <a:pPr lvl="1"/>
            <a:r>
              <a:rPr lang="en-US"/>
              <a:t>To take earlier (e.g., 0-10 min frames; close to CBF images &amp; higher counts) or later segments (e.g., 40-90 min frames; images are closer to the distributions of target molecule, thus critical for modeling)  </a:t>
            </a:r>
          </a:p>
          <a:p>
            <a:r>
              <a:rPr lang="en-US"/>
              <a:t>How to specify frames in the module:</a:t>
            </a:r>
          </a:p>
          <a:p>
            <a:pPr lvl="1"/>
            <a:r>
              <a:rPr lang="en-US"/>
              <a:t>Select ‘- specify ..’ tab (upper orange circle). It turns to be editable. </a:t>
            </a:r>
          </a:p>
          <a:p>
            <a:pPr lvl="1"/>
            <a:r>
              <a:rPr lang="en-US"/>
              <a:t>Remove </a:t>
            </a:r>
            <a:r>
              <a:rPr lang="en-US" err="1"/>
              <a:t>sTe</a:t>
            </a:r>
            <a:r>
              <a:rPr lang="en-US"/>
              <a:t> (middle orange circle; to remind users to use the </a:t>
            </a:r>
            <a:r>
              <a:rPr lang="en-US" err="1"/>
              <a:t>startTend</a:t>
            </a:r>
            <a:r>
              <a:rPr lang="en-US"/>
              <a:t> format; e.g., 30T60 to mean to average 30-60 min frames) and enter yours (40T80 in the example; lower orange circle)</a:t>
            </a:r>
          </a:p>
          <a:p>
            <a:pPr lvl="1"/>
            <a:r>
              <a:rPr lang="en-US"/>
              <a:t>Make sure to hit return when done. Then, the next selection will appear</a:t>
            </a:r>
          </a:p>
          <a:p>
            <a:endParaRPr lang="en-US"/>
          </a:p>
        </p:txBody>
      </p:sp>
      <p:pic>
        <p:nvPicPr>
          <p:cNvPr id="8" name="Content Placeholder 7">
            <a:extLst>
              <a:ext uri="{FF2B5EF4-FFF2-40B4-BE49-F238E27FC236}">
                <a16:creationId xmlns:a16="http://schemas.microsoft.com/office/drawing/2014/main" id="{A88308F3-8E26-4707-8766-5F6634231C77}"/>
              </a:ext>
            </a:extLst>
          </p:cNvPr>
          <p:cNvPicPr>
            <a:picLocks noGrp="1" noChangeAspect="1"/>
          </p:cNvPicPr>
          <p:nvPr>
            <p:ph sz="half" idx="1"/>
          </p:nvPr>
        </p:nvPicPr>
        <p:blipFill>
          <a:blip r:embed="rId2"/>
          <a:stretch>
            <a:fillRect/>
          </a:stretch>
        </p:blipFill>
        <p:spPr>
          <a:xfrm>
            <a:off x="457200" y="1440082"/>
            <a:ext cx="4114800" cy="4414398"/>
          </a:xfrm>
          <a:prstGeom prst="rect">
            <a:avLst/>
          </a:prstGeom>
        </p:spPr>
      </p:pic>
    </p:spTree>
    <p:extLst>
      <p:ext uri="{BB962C8B-B14F-4D97-AF65-F5344CB8AC3E}">
        <p14:creationId xmlns:p14="http://schemas.microsoft.com/office/powerpoint/2010/main" val="3803140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7A252F-A559-49A1-BCF3-DB0FD2304AD5}"/>
              </a:ext>
            </a:extLst>
          </p:cNvPr>
          <p:cNvSpPr>
            <a:spLocks noGrp="1"/>
          </p:cNvSpPr>
          <p:nvPr>
            <p:ph type="title"/>
          </p:nvPr>
        </p:nvSpPr>
        <p:spPr/>
        <p:txBody>
          <a:bodyPr/>
          <a:lstStyle/>
          <a:p>
            <a:r>
              <a:rPr lang="en-US" dirty="0"/>
              <a:t>Setting Options for TAC2MPE: 2</a:t>
            </a:r>
          </a:p>
        </p:txBody>
      </p:sp>
      <p:pic>
        <p:nvPicPr>
          <p:cNvPr id="5" name="Content Placeholder 4">
            <a:extLst>
              <a:ext uri="{FF2B5EF4-FFF2-40B4-BE49-F238E27FC236}">
                <a16:creationId xmlns:a16="http://schemas.microsoft.com/office/drawing/2014/main" id="{ED9DE1BB-71E9-44DC-B473-29AD611FA494}"/>
              </a:ext>
            </a:extLst>
          </p:cNvPr>
          <p:cNvPicPr>
            <a:picLocks noGrp="1" noChangeAspect="1"/>
          </p:cNvPicPr>
          <p:nvPr>
            <p:ph sz="half" idx="1"/>
          </p:nvPr>
        </p:nvPicPr>
        <p:blipFill>
          <a:blip r:embed="rId4"/>
          <a:stretch>
            <a:fillRect/>
          </a:stretch>
        </p:blipFill>
        <p:spPr>
          <a:xfrm>
            <a:off x="457200" y="1465829"/>
            <a:ext cx="4114800" cy="4362905"/>
          </a:xfrm>
          <a:prstGeom prst="rect">
            <a:avLst/>
          </a:prstGeom>
        </p:spPr>
      </p:pic>
      <p:sp>
        <p:nvSpPr>
          <p:cNvPr id="7" name="Content Placeholder 6">
            <a:extLst>
              <a:ext uri="{FF2B5EF4-FFF2-40B4-BE49-F238E27FC236}">
                <a16:creationId xmlns:a16="http://schemas.microsoft.com/office/drawing/2014/main" id="{B98689D9-7BBE-4F95-B5DF-ECD19379B9EF}"/>
              </a:ext>
            </a:extLst>
          </p:cNvPr>
          <p:cNvSpPr>
            <a:spLocks noGrp="1"/>
          </p:cNvSpPr>
          <p:nvPr>
            <p:ph sz="half" idx="2"/>
          </p:nvPr>
        </p:nvSpPr>
        <p:spPr>
          <a:xfrm>
            <a:off x="4629150" y="1041011"/>
            <a:ext cx="4114800" cy="5585495"/>
          </a:xfrm>
        </p:spPr>
        <p:txBody>
          <a:bodyPr/>
          <a:lstStyle/>
          <a:p>
            <a:r>
              <a:rPr lang="en-US"/>
              <a:t>Plasma TAC:</a:t>
            </a:r>
          </a:p>
          <a:p>
            <a:pPr lvl="1"/>
            <a:r>
              <a:rPr lang="en-US"/>
              <a:t>Select ‘</a:t>
            </a:r>
            <a:r>
              <a:rPr lang="en-US" err="1"/>
              <a:t>noCpt</a:t>
            </a:r>
            <a:r>
              <a:rPr lang="en-US"/>
              <a:t>’ if no plasma data</a:t>
            </a:r>
          </a:p>
          <a:p>
            <a:pPr lvl="1"/>
            <a:r>
              <a:rPr lang="en-US"/>
              <a:t>Select one of generic flags or enter the user’s own flag (postpended to the plasma files)</a:t>
            </a:r>
          </a:p>
          <a:p>
            <a:pPr lvl="2"/>
            <a:r>
              <a:rPr lang="en-US"/>
              <a:t>Note the descriptions of individual flags using the ‘</a:t>
            </a:r>
            <a:r>
              <a:rPr lang="en-US" err="1"/>
              <a:t>NoteLine</a:t>
            </a:r>
            <a:r>
              <a:rPr lang="en-US"/>
              <a:t>’ function of IDAE (add later)</a:t>
            </a:r>
          </a:p>
          <a:p>
            <a:r>
              <a:rPr lang="en-US"/>
              <a:t>Which PET: </a:t>
            </a:r>
          </a:p>
          <a:p>
            <a:pPr lvl="1"/>
            <a:r>
              <a:rPr lang="en-US"/>
              <a:t>Indicate which PET scans to apply this TAC2MPE package using check boxes of PET 1 and so on</a:t>
            </a:r>
          </a:p>
          <a:p>
            <a:pPr lvl="2"/>
            <a:r>
              <a:rPr lang="en-US"/>
              <a:t>Check scans to apply, and select ‘done’</a:t>
            </a:r>
          </a:p>
          <a:p>
            <a:r>
              <a:rPr lang="en-US"/>
              <a:t>Add SN: Whether to add spatial normalization of functional PET volumes</a:t>
            </a:r>
          </a:p>
          <a:p>
            <a:pPr lvl="1"/>
            <a:r>
              <a:rPr lang="en-US"/>
              <a:t>SPM12’s unified segmentation method</a:t>
            </a:r>
          </a:p>
          <a:p>
            <a:pPr lvl="1"/>
            <a:r>
              <a:rPr lang="en-US"/>
              <a:t>Templates: SPM-supplied or IDAE-supplied</a:t>
            </a:r>
          </a:p>
          <a:p>
            <a:pPr lvl="1"/>
            <a:r>
              <a:rPr lang="en-US"/>
              <a:t>Sampling distances for SPM12’s special normalization routine</a:t>
            </a:r>
          </a:p>
          <a:p>
            <a:pPr lvl="1"/>
            <a:r>
              <a:rPr lang="en-US"/>
              <a:t>MRI-based spatial normalization + PET-to-MRI coregistration will be used for spatial normalization of PET volumes</a:t>
            </a:r>
          </a:p>
          <a:p>
            <a:r>
              <a:rPr lang="en-US"/>
              <a:t>Review selections </a:t>
            </a:r>
          </a:p>
          <a:p>
            <a:pPr lvl="1"/>
            <a:r>
              <a:rPr lang="en-US"/>
              <a:t>Hit a GUI (e.g., 40T80 under </a:t>
            </a:r>
            <a:r>
              <a:rPr lang="en-US" err="1"/>
              <a:t>avr</a:t>
            </a:r>
            <a:r>
              <a:rPr lang="en-US"/>
              <a:t>. PET) to revise the selection</a:t>
            </a:r>
          </a:p>
          <a:p>
            <a:pPr lvl="1"/>
            <a:r>
              <a:rPr lang="en-US"/>
              <a:t>Hit ‘Done’ if all are as intended. Then, the package will be generated. Restart the project</a:t>
            </a:r>
          </a:p>
        </p:txBody>
      </p:sp>
    </p:spTree>
    <p:extLst>
      <p:ext uri="{BB962C8B-B14F-4D97-AF65-F5344CB8AC3E}">
        <p14:creationId xmlns:p14="http://schemas.microsoft.com/office/powerpoint/2010/main" val="2994704750"/>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3907-5497-4148-A358-501CC4A2D9A9}"/>
              </a:ext>
            </a:extLst>
          </p:cNvPr>
          <p:cNvSpPr>
            <a:spLocks noGrp="1"/>
          </p:cNvSpPr>
          <p:nvPr>
            <p:ph type="title"/>
          </p:nvPr>
        </p:nvSpPr>
        <p:spPr/>
        <p:txBody>
          <a:bodyPr/>
          <a:lstStyle/>
          <a:p>
            <a:r>
              <a:rPr lang="en-US"/>
              <a:t>Starting Stage-2 Packages</a:t>
            </a:r>
          </a:p>
        </p:txBody>
      </p:sp>
      <p:sp>
        <p:nvSpPr>
          <p:cNvPr id="4" name="Content Placeholder 3">
            <a:extLst>
              <a:ext uri="{FF2B5EF4-FFF2-40B4-BE49-F238E27FC236}">
                <a16:creationId xmlns:a16="http://schemas.microsoft.com/office/drawing/2014/main" id="{B6ED72BF-F3AA-4F76-8A75-3ED31892A405}"/>
              </a:ext>
            </a:extLst>
          </p:cNvPr>
          <p:cNvSpPr>
            <a:spLocks noGrp="1"/>
          </p:cNvSpPr>
          <p:nvPr>
            <p:ph sz="half" idx="2"/>
          </p:nvPr>
        </p:nvSpPr>
        <p:spPr>
          <a:xfrm>
            <a:off x="4629150" y="1041012"/>
            <a:ext cx="4114800" cy="5212080"/>
          </a:xfrm>
        </p:spPr>
        <p:txBody>
          <a:bodyPr/>
          <a:lstStyle/>
          <a:p>
            <a:r>
              <a:rPr lang="en-US"/>
              <a:t>The newly added Stage-2 Package will be listed under group A (=prepMPfsx) when the project is revisited (upper panel)</a:t>
            </a:r>
          </a:p>
          <a:p>
            <a:pPr lvl="1"/>
            <a:r>
              <a:rPr lang="en-US"/>
              <a:t>Selected options are listed on the right GUI (upper horizontal arrow) in the order of selection items in TAC2MPE Generator (arrow in bottom panel) </a:t>
            </a:r>
          </a:p>
          <a:p>
            <a:r>
              <a:rPr lang="en-US"/>
              <a:t>Level 1 Window of the package (middle panel) pops up when it is selected </a:t>
            </a:r>
          </a:p>
          <a:p>
            <a:pPr lvl="1"/>
            <a:r>
              <a:rPr lang="en-US"/>
              <a:t>It may be a good idae to review individual blocks by opening them at this point</a:t>
            </a:r>
          </a:p>
          <a:p>
            <a:r>
              <a:rPr lang="en-US"/>
              <a:t>Newly generated Stage-2 packages will be listed in TAC2MPE Generator (lower panel) when the user revisit the TAC2MPE routine</a:t>
            </a:r>
          </a:p>
          <a:p>
            <a:pPr marL="0" indent="0">
              <a:buNone/>
            </a:pPr>
            <a:endParaRPr lang="en-US"/>
          </a:p>
        </p:txBody>
      </p:sp>
      <p:pic>
        <p:nvPicPr>
          <p:cNvPr id="18" name="Content Placeholder 17">
            <a:extLst>
              <a:ext uri="{FF2B5EF4-FFF2-40B4-BE49-F238E27FC236}">
                <a16:creationId xmlns:a16="http://schemas.microsoft.com/office/drawing/2014/main" id="{2CB8C256-CD76-4621-9920-21429A2A6AB0}"/>
              </a:ext>
            </a:extLst>
          </p:cNvPr>
          <p:cNvPicPr>
            <a:picLocks noGrp="1" noChangeAspect="1"/>
          </p:cNvPicPr>
          <p:nvPr>
            <p:ph sz="half" idx="1"/>
          </p:nvPr>
        </p:nvPicPr>
        <p:blipFill>
          <a:blip r:embed="rId2"/>
          <a:stretch>
            <a:fillRect/>
          </a:stretch>
        </p:blipFill>
        <p:spPr>
          <a:xfrm>
            <a:off x="457200" y="1041012"/>
            <a:ext cx="4114800" cy="3949161"/>
          </a:xfrm>
          <a:prstGeom prst="rect">
            <a:avLst/>
          </a:prstGeom>
        </p:spPr>
      </p:pic>
    </p:spTree>
    <p:extLst>
      <p:ext uri="{BB962C8B-B14F-4D97-AF65-F5344CB8AC3E}">
        <p14:creationId xmlns:p14="http://schemas.microsoft.com/office/powerpoint/2010/main" val="1793763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53907-5497-4148-A358-501CC4A2D9A9}"/>
              </a:ext>
            </a:extLst>
          </p:cNvPr>
          <p:cNvSpPr>
            <a:spLocks noGrp="1"/>
          </p:cNvSpPr>
          <p:nvPr>
            <p:ph type="title"/>
          </p:nvPr>
        </p:nvSpPr>
        <p:spPr/>
        <p:txBody>
          <a:bodyPr/>
          <a:lstStyle/>
          <a:p>
            <a:r>
              <a:rPr lang="en-US" strike="sngStrike"/>
              <a:t>Starting Stage-2 Packages</a:t>
            </a:r>
          </a:p>
        </p:txBody>
      </p:sp>
      <p:sp>
        <p:nvSpPr>
          <p:cNvPr id="4" name="Content Placeholder 3">
            <a:extLst>
              <a:ext uri="{FF2B5EF4-FFF2-40B4-BE49-F238E27FC236}">
                <a16:creationId xmlns:a16="http://schemas.microsoft.com/office/drawing/2014/main" id="{B6ED72BF-F3AA-4F76-8A75-3ED31892A405}"/>
              </a:ext>
            </a:extLst>
          </p:cNvPr>
          <p:cNvSpPr>
            <a:spLocks noGrp="1"/>
          </p:cNvSpPr>
          <p:nvPr>
            <p:ph sz="half" idx="2"/>
          </p:nvPr>
        </p:nvSpPr>
        <p:spPr>
          <a:xfrm>
            <a:off x="4629150" y="1041012"/>
            <a:ext cx="4114800" cy="5212080"/>
          </a:xfrm>
        </p:spPr>
        <p:txBody>
          <a:bodyPr/>
          <a:lstStyle/>
          <a:p>
            <a:r>
              <a:rPr lang="en-US"/>
              <a:t>Stage-2 Packages will be listed under group A (=prepMPfsx) when the project is revisited (upper panel)</a:t>
            </a:r>
          </a:p>
          <a:p>
            <a:pPr lvl="1"/>
            <a:r>
              <a:rPr lang="en-US"/>
              <a:t>Selections of options are listed on the right GUI in the order of selection items in TAC2MPE Generator (</a:t>
            </a:r>
            <a:r>
              <a:rPr lang="en-US" err="1"/>
              <a:t>hmc</a:t>
            </a:r>
            <a:r>
              <a:rPr lang="en-US"/>
              <a:t>, </a:t>
            </a:r>
            <a:r>
              <a:rPr lang="en-US" err="1"/>
              <a:t>avr</a:t>
            </a:r>
            <a:r>
              <a:rPr lang="en-US"/>
              <a:t>, m2p, </a:t>
            </a:r>
            <a:r>
              <a:rPr lang="en-US" err="1"/>
              <a:t>cpt</a:t>
            </a:r>
            <a:r>
              <a:rPr lang="en-US"/>
              <a:t>, pet, and SN) </a:t>
            </a:r>
          </a:p>
          <a:p>
            <a:r>
              <a:rPr lang="en-US"/>
              <a:t>Level 1 Window of the package (middle panel) pops up when it is selected </a:t>
            </a:r>
          </a:p>
          <a:p>
            <a:pPr lvl="1"/>
            <a:r>
              <a:rPr lang="en-US"/>
              <a:t>It may be a good idae to review individual blocks by opening them at this point</a:t>
            </a:r>
          </a:p>
          <a:p>
            <a:r>
              <a:rPr lang="en-US"/>
              <a:t>Newly generated Stage-2 packages will be listed in TAC2MPE Generator (lower panel) when the user revisit the TAC2MPE routine</a:t>
            </a:r>
          </a:p>
          <a:p>
            <a:pPr marL="0" indent="0">
              <a:buNone/>
            </a:pPr>
            <a:endParaRPr lang="en-US"/>
          </a:p>
        </p:txBody>
      </p:sp>
      <p:pic>
        <p:nvPicPr>
          <p:cNvPr id="10" name="Content Placeholder 9">
            <a:extLst>
              <a:ext uri="{FF2B5EF4-FFF2-40B4-BE49-F238E27FC236}">
                <a16:creationId xmlns:a16="http://schemas.microsoft.com/office/drawing/2014/main" id="{B912EE5D-813E-4FBC-A86C-16341C824075}"/>
              </a:ext>
            </a:extLst>
          </p:cNvPr>
          <p:cNvPicPr>
            <a:picLocks noGrp="1" noChangeAspect="1"/>
          </p:cNvPicPr>
          <p:nvPr>
            <p:ph sz="half" idx="1"/>
          </p:nvPr>
        </p:nvPicPr>
        <p:blipFill>
          <a:blip r:embed="rId3"/>
          <a:stretch>
            <a:fillRect/>
          </a:stretch>
        </p:blipFill>
        <p:spPr>
          <a:xfrm>
            <a:off x="457200" y="1041012"/>
            <a:ext cx="4114800" cy="3875060"/>
          </a:xfrm>
          <a:prstGeom prst="rect">
            <a:avLst/>
          </a:prstGeom>
        </p:spPr>
      </p:pic>
    </p:spTree>
    <p:extLst>
      <p:ext uri="{BB962C8B-B14F-4D97-AF65-F5344CB8AC3E}">
        <p14:creationId xmlns:p14="http://schemas.microsoft.com/office/powerpoint/2010/main" val="6223598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F8EA5-D136-4787-B7EA-62B1E1B2921A}"/>
              </a:ext>
            </a:extLst>
          </p:cNvPr>
          <p:cNvSpPr>
            <a:spLocks noGrp="1"/>
          </p:cNvSpPr>
          <p:nvPr>
            <p:ph type="title"/>
          </p:nvPr>
        </p:nvSpPr>
        <p:spPr/>
        <p:txBody>
          <a:bodyPr/>
          <a:lstStyle/>
          <a:p>
            <a:r>
              <a:rPr lang="en-US"/>
              <a:t>Performing Analyses with IDAE</a:t>
            </a:r>
          </a:p>
        </p:txBody>
      </p:sp>
      <p:sp>
        <p:nvSpPr>
          <p:cNvPr id="3" name="Content Placeholder 2">
            <a:extLst>
              <a:ext uri="{FF2B5EF4-FFF2-40B4-BE49-F238E27FC236}">
                <a16:creationId xmlns:a16="http://schemas.microsoft.com/office/drawing/2014/main" id="{9385EF08-B383-4178-AF4E-491C69B1044F}"/>
              </a:ext>
            </a:extLst>
          </p:cNvPr>
          <p:cNvSpPr>
            <a:spLocks noGrp="1"/>
          </p:cNvSpPr>
          <p:nvPr>
            <p:ph idx="1"/>
          </p:nvPr>
        </p:nvSpPr>
        <p:spPr>
          <a:xfrm>
            <a:off x="628650" y="950975"/>
            <a:ext cx="7886700" cy="4644281"/>
          </a:xfrm>
        </p:spPr>
        <p:txBody>
          <a:bodyPr>
            <a:normAutofit lnSpcReduction="10000"/>
          </a:bodyPr>
          <a:lstStyle/>
          <a:p>
            <a:r>
              <a:rPr lang="en-US" dirty="0"/>
              <a:t>The next two slides outline the way analyses are performed using GUIs in IDAE</a:t>
            </a:r>
          </a:p>
          <a:p>
            <a:r>
              <a:rPr lang="en-US" dirty="0"/>
              <a:t>To start a session of a desired package of a desired ‘project’:</a:t>
            </a:r>
          </a:p>
          <a:p>
            <a:pPr lvl="1"/>
            <a:r>
              <a:rPr lang="en-US" dirty="0"/>
              <a:t>Type as follows in </a:t>
            </a:r>
            <a:r>
              <a:rPr lang="en-US" dirty="0" err="1"/>
              <a:t>Matlab</a:t>
            </a:r>
            <a:r>
              <a:rPr lang="en-US" dirty="0"/>
              <a:t> command window: &gt;&gt; </a:t>
            </a:r>
            <a:r>
              <a:rPr lang="en-US" dirty="0" err="1"/>
              <a:t>startIDAE</a:t>
            </a:r>
            <a:r>
              <a:rPr lang="en-US" dirty="0"/>
              <a:t> </a:t>
            </a:r>
            <a:r>
              <a:rPr lang="en-US" dirty="0" err="1"/>
              <a:t>yourUserName</a:t>
            </a:r>
            <a:endParaRPr lang="en-US" dirty="0"/>
          </a:p>
          <a:p>
            <a:pPr lvl="1"/>
            <a:r>
              <a:rPr lang="en-US" dirty="0"/>
              <a:t>Hit intended GUIs in successive GUI windows (three clicks alone)</a:t>
            </a:r>
          </a:p>
          <a:p>
            <a:pPr lvl="1"/>
            <a:r>
              <a:rPr lang="en-US" dirty="0"/>
              <a:t>Then the Level 1 Window of the intended package will pup up. </a:t>
            </a:r>
          </a:p>
          <a:p>
            <a:r>
              <a:rPr lang="en-US" dirty="0"/>
              <a:t>Now, observe the L1W for completion statuses of subject-analysis block GUIs (the main GUI matrix)</a:t>
            </a:r>
          </a:p>
          <a:p>
            <a:pPr lvl="1"/>
            <a:r>
              <a:rPr lang="en-US" dirty="0"/>
              <a:t>Visit the subject-analysis block GUI that shows the lowest completion percentage</a:t>
            </a:r>
          </a:p>
          <a:p>
            <a:pPr lvl="1"/>
            <a:r>
              <a:rPr lang="en-US" dirty="0"/>
              <a:t>In the Level 2 Window that pops up, look for interactive (=</a:t>
            </a:r>
            <a:r>
              <a:rPr lang="en-US" dirty="0" err="1"/>
              <a:t>i</a:t>
            </a:r>
            <a:r>
              <a:rPr lang="en-US" dirty="0"/>
              <a:t>; darker green) and quality control (=c; lighter green) processes that display ‘r’ (=ready) on GUIs. Just visit/complete the process. Then, ‘r’ turns to ‘c’ for completed.</a:t>
            </a:r>
          </a:p>
          <a:p>
            <a:pPr lvl="1"/>
            <a:r>
              <a:rPr lang="en-US" dirty="0"/>
              <a:t>Once interactive and/or quality control processes are completed on intended subjects, highlight their subject GUIs (hit GUIs) on L1W and hit the ‘Perform’ GUI. </a:t>
            </a:r>
          </a:p>
          <a:p>
            <a:pPr lvl="2"/>
            <a:r>
              <a:rPr lang="en-US" dirty="0"/>
              <a:t>IDAE will stop processing at the first interactive or quality control (QC) process to work on in individual subjects</a:t>
            </a:r>
          </a:p>
          <a:p>
            <a:pPr lvl="1"/>
            <a:r>
              <a:rPr lang="en-US" dirty="0"/>
              <a:t>Repeat the sequences until all processes are done on all subjects / scans.</a:t>
            </a:r>
          </a:p>
          <a:p>
            <a:r>
              <a:rPr lang="en-US" dirty="0"/>
              <a:t>Above performance principles apply to all IDAE packages that are shown in  ‘Analysis Flowchart’</a:t>
            </a:r>
          </a:p>
          <a:p>
            <a:pPr lvl="1"/>
            <a:endParaRPr lang="en-US" dirty="0"/>
          </a:p>
        </p:txBody>
      </p:sp>
    </p:spTree>
    <p:extLst>
      <p:ext uri="{BB962C8B-B14F-4D97-AF65-F5344CB8AC3E}">
        <p14:creationId xmlns:p14="http://schemas.microsoft.com/office/powerpoint/2010/main" val="22144794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1886-4F74-46D8-AF5A-A21E0D1B3637}"/>
              </a:ext>
            </a:extLst>
          </p:cNvPr>
          <p:cNvSpPr>
            <a:spLocks noGrp="1"/>
          </p:cNvSpPr>
          <p:nvPr>
            <p:ph type="title"/>
          </p:nvPr>
        </p:nvSpPr>
        <p:spPr/>
        <p:txBody>
          <a:bodyPr/>
          <a:lstStyle/>
          <a:p>
            <a:r>
              <a:rPr lang="en-US"/>
              <a:t>Managing Stage-2 Packages</a:t>
            </a:r>
          </a:p>
        </p:txBody>
      </p:sp>
      <p:sp>
        <p:nvSpPr>
          <p:cNvPr id="4" name="Content Placeholder 3">
            <a:extLst>
              <a:ext uri="{FF2B5EF4-FFF2-40B4-BE49-F238E27FC236}">
                <a16:creationId xmlns:a16="http://schemas.microsoft.com/office/drawing/2014/main" id="{B71C4C9F-406C-4548-AA53-160C892989CE}"/>
              </a:ext>
            </a:extLst>
          </p:cNvPr>
          <p:cNvSpPr>
            <a:spLocks noGrp="1"/>
          </p:cNvSpPr>
          <p:nvPr>
            <p:ph sz="half" idx="2"/>
          </p:nvPr>
        </p:nvSpPr>
        <p:spPr>
          <a:xfrm>
            <a:off x="4629150" y="1041012"/>
            <a:ext cx="4114800" cy="5498684"/>
          </a:xfrm>
        </p:spPr>
        <p:txBody>
          <a:bodyPr/>
          <a:lstStyle/>
          <a:p>
            <a:r>
              <a:rPr lang="en-US"/>
              <a:t>It is very common to have several Stage-2 packages. IDAE </a:t>
            </a:r>
          </a:p>
          <a:p>
            <a:r>
              <a:rPr lang="en-US"/>
              <a:t>Major reasons for multiple Stage-2 packages:</a:t>
            </a:r>
          </a:p>
          <a:p>
            <a:pPr lvl="1"/>
            <a:r>
              <a:rPr lang="en-US"/>
              <a:t>Revisions of VOIs to refine / define (‘S’ and ‘R’ VOIs). Newly added VOI sets will be listed under current FS81_v2</a:t>
            </a:r>
          </a:p>
          <a:p>
            <a:pPr lvl="1"/>
            <a:r>
              <a:rPr lang="en-US"/>
              <a:t>Changes in any of option items </a:t>
            </a:r>
          </a:p>
          <a:p>
            <a:r>
              <a:rPr lang="en-US"/>
              <a:t>Explanation by example (totally hypothetical)</a:t>
            </a:r>
          </a:p>
          <a:p>
            <a:pPr lvl="1"/>
            <a:r>
              <a:rPr lang="en-US"/>
              <a:t>The user wanted to try averaging 0-10 min frames (0T10) for PET-to-MRI coregistration. The resulting package was ‘TAU2MPE_prepMPfsx_02’ since this is the second package</a:t>
            </a:r>
          </a:p>
          <a:p>
            <a:pPr lvl="1"/>
            <a:r>
              <a:rPr lang="en-US"/>
              <a:t>Later, the user wanted to try 30T60 to see if this performed any better than 40T80 (upper panel)</a:t>
            </a:r>
          </a:p>
          <a:p>
            <a:pPr lvl="1"/>
            <a:r>
              <a:rPr lang="en-US"/>
              <a:t>Now, the user has 3 Stage-2 packages (lower)</a:t>
            </a:r>
          </a:p>
          <a:p>
            <a:pPr lvl="1"/>
            <a:r>
              <a:rPr lang="en-US"/>
              <a:t>Comparing results from the 30T60 and 40T90 sets, the user chose not to use the 40T90 set</a:t>
            </a:r>
          </a:p>
          <a:p>
            <a:pPr lvl="1"/>
            <a:r>
              <a:rPr lang="en-US"/>
              <a:t>Hit the tab to remove (arrow, lower panel). It toggles between green (disabled) and black (enabled) face colors.</a:t>
            </a:r>
          </a:p>
          <a:p>
            <a:pPr lvl="1"/>
            <a:r>
              <a:rPr lang="en-US"/>
              <a:t>Disabled package will not show on the selection of packages (no 01 package, lower panel) </a:t>
            </a:r>
          </a:p>
          <a:p>
            <a:r>
              <a:rPr lang="en-US"/>
              <a:t>Apply the same procedures to any types of changes (i.e., major reasons), if any</a:t>
            </a:r>
          </a:p>
          <a:p>
            <a:endParaRPr lang="en-US"/>
          </a:p>
          <a:p>
            <a:endParaRPr lang="en-US"/>
          </a:p>
        </p:txBody>
      </p:sp>
      <p:pic>
        <p:nvPicPr>
          <p:cNvPr id="9" name="Content Placeholder 8">
            <a:extLst>
              <a:ext uri="{FF2B5EF4-FFF2-40B4-BE49-F238E27FC236}">
                <a16:creationId xmlns:a16="http://schemas.microsoft.com/office/drawing/2014/main" id="{09947C5E-2EE5-4567-A6DD-FBC4A3F991FD}"/>
              </a:ext>
            </a:extLst>
          </p:cNvPr>
          <p:cNvPicPr>
            <a:picLocks noGrp="1" noChangeAspect="1"/>
          </p:cNvPicPr>
          <p:nvPr>
            <p:ph sz="half" idx="1"/>
          </p:nvPr>
        </p:nvPicPr>
        <p:blipFill>
          <a:blip r:embed="rId2"/>
          <a:stretch>
            <a:fillRect/>
          </a:stretch>
        </p:blipFill>
        <p:spPr>
          <a:xfrm>
            <a:off x="457200" y="1110403"/>
            <a:ext cx="4114800" cy="5073757"/>
          </a:xfrm>
          <a:prstGeom prst="rect">
            <a:avLst/>
          </a:prstGeom>
        </p:spPr>
      </p:pic>
    </p:spTree>
    <p:extLst>
      <p:ext uri="{BB962C8B-B14F-4D97-AF65-F5344CB8AC3E}">
        <p14:creationId xmlns:p14="http://schemas.microsoft.com/office/powerpoint/2010/main" val="3952500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07BB-9799-460B-8FF9-56117301C951}"/>
              </a:ext>
            </a:extLst>
          </p:cNvPr>
          <p:cNvSpPr>
            <a:spLocks noGrp="1"/>
          </p:cNvSpPr>
          <p:nvPr>
            <p:ph type="title"/>
          </p:nvPr>
        </p:nvSpPr>
        <p:spPr>
          <a:xfrm>
            <a:off x="628650" y="2598273"/>
            <a:ext cx="7886700" cy="1105047"/>
          </a:xfrm>
        </p:spPr>
        <p:txBody>
          <a:bodyPr>
            <a:normAutofit/>
          </a:bodyPr>
          <a:lstStyle/>
          <a:p>
            <a:r>
              <a:rPr lang="en-US" dirty="0"/>
              <a:t>Carrying on with TAC2MPE </a:t>
            </a:r>
            <a:br>
              <a:rPr lang="en-US" dirty="0"/>
            </a:br>
            <a:r>
              <a:rPr lang="en-US" dirty="0"/>
              <a:t>(a.k.a., Stage-2 Packages)</a:t>
            </a:r>
          </a:p>
        </p:txBody>
      </p:sp>
      <p:pic>
        <p:nvPicPr>
          <p:cNvPr id="4" name="Picture 3">
            <a:extLst>
              <a:ext uri="{FF2B5EF4-FFF2-40B4-BE49-F238E27FC236}">
                <a16:creationId xmlns:a16="http://schemas.microsoft.com/office/drawing/2014/main" id="{333F7F6B-772D-4E5E-A229-FFE5E3BB6E3D}"/>
              </a:ext>
            </a:extLst>
          </p:cNvPr>
          <p:cNvPicPr>
            <a:picLocks noChangeAspect="1"/>
          </p:cNvPicPr>
          <p:nvPr/>
        </p:nvPicPr>
        <p:blipFill>
          <a:blip r:embed="rId2"/>
          <a:stretch>
            <a:fillRect/>
          </a:stretch>
        </p:blipFill>
        <p:spPr>
          <a:xfrm>
            <a:off x="3200400" y="4259727"/>
            <a:ext cx="2743200" cy="1763976"/>
          </a:xfrm>
          <a:prstGeom prst="rect">
            <a:avLst/>
          </a:prstGeom>
        </p:spPr>
      </p:pic>
      <p:sp>
        <p:nvSpPr>
          <p:cNvPr id="5" name="Rectangle 4">
            <a:extLst>
              <a:ext uri="{FF2B5EF4-FFF2-40B4-BE49-F238E27FC236}">
                <a16:creationId xmlns:a16="http://schemas.microsoft.com/office/drawing/2014/main" id="{5D89DCA1-EF4D-4191-91FD-D456CFA5AD56}"/>
              </a:ext>
            </a:extLst>
          </p:cNvPr>
          <p:cNvSpPr/>
          <p:nvPr/>
        </p:nvSpPr>
        <p:spPr>
          <a:xfrm>
            <a:off x="3405736" y="5019415"/>
            <a:ext cx="1355271" cy="513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73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AE58-DFAB-4216-97DA-7099B4B99B04}"/>
              </a:ext>
            </a:extLst>
          </p:cNvPr>
          <p:cNvSpPr>
            <a:spLocks noGrp="1"/>
          </p:cNvSpPr>
          <p:nvPr>
            <p:ph type="title"/>
          </p:nvPr>
        </p:nvSpPr>
        <p:spPr/>
        <p:txBody>
          <a:bodyPr/>
          <a:lstStyle/>
          <a:p>
            <a:r>
              <a:rPr lang="en-US" dirty="0"/>
              <a:t>Automatic Processes of TAC2MPE with HMC</a:t>
            </a:r>
          </a:p>
        </p:txBody>
      </p:sp>
      <p:sp>
        <p:nvSpPr>
          <p:cNvPr id="3" name="Content Placeholder 2">
            <a:extLst>
              <a:ext uri="{FF2B5EF4-FFF2-40B4-BE49-F238E27FC236}">
                <a16:creationId xmlns:a16="http://schemas.microsoft.com/office/drawing/2014/main" id="{753487B2-81F4-46D2-B00D-8C4EF3ECD204}"/>
              </a:ext>
            </a:extLst>
          </p:cNvPr>
          <p:cNvSpPr>
            <a:spLocks noGrp="1"/>
          </p:cNvSpPr>
          <p:nvPr>
            <p:ph idx="1"/>
          </p:nvPr>
        </p:nvSpPr>
        <p:spPr>
          <a:xfrm>
            <a:off x="628650" y="950974"/>
            <a:ext cx="7886700" cy="5632705"/>
          </a:xfrm>
        </p:spPr>
        <p:txBody>
          <a:bodyPr>
            <a:normAutofit lnSpcReduction="10000"/>
          </a:bodyPr>
          <a:lstStyle/>
          <a:p>
            <a:r>
              <a:rPr lang="en-US" dirty="0"/>
              <a:t>Frame-by-frame head motion correction using SPM12’s coregistration module with the user-selected cost function (optional)</a:t>
            </a:r>
          </a:p>
          <a:p>
            <a:r>
              <a:rPr lang="en-US" dirty="0"/>
              <a:t>Coregistration of PET to the MRI:</a:t>
            </a:r>
          </a:p>
          <a:p>
            <a:pPr lvl="1"/>
            <a:r>
              <a:rPr lang="en-US" dirty="0"/>
              <a:t>Averaging PET frames as selected during the generation of TAC2MPE</a:t>
            </a:r>
          </a:p>
          <a:p>
            <a:pPr lvl="1"/>
            <a:r>
              <a:rPr lang="en-US" dirty="0"/>
              <a:t>PET-to-MRI coregistration with SPM12’s coregistration module</a:t>
            </a:r>
          </a:p>
          <a:p>
            <a:pPr lvl="1"/>
            <a:r>
              <a:rPr lang="en-US" dirty="0"/>
              <a:t>In the QC process, the gray matter outlines from the MRI are projected on the averaged PET volume (See ‘Coregistration QC @IDAE4TACs)</a:t>
            </a:r>
          </a:p>
          <a:p>
            <a:pPr lvl="2"/>
            <a:r>
              <a:rPr lang="en-US" dirty="0"/>
              <a:t>If the coregistration is not acceptable, the user can displace the GM outlines to fit with gray matter of the PET volume to repeat the coregistration using the current guesses as the initial guesses for the optimization process </a:t>
            </a:r>
          </a:p>
          <a:p>
            <a:r>
              <a:rPr lang="en-US" dirty="0"/>
              <a:t>Generation of regional TACs:</a:t>
            </a:r>
          </a:p>
          <a:p>
            <a:pPr lvl="1"/>
            <a:r>
              <a:rPr lang="en-US" dirty="0"/>
              <a:t>Specified VOIs will be transferred from the MRI to PET spaces according to the PET-to-MRI coregistration parameters, and applied to successive PET frames to obtain regional TACs</a:t>
            </a:r>
          </a:p>
          <a:p>
            <a:r>
              <a:rPr lang="en-US" dirty="0"/>
              <a:t>Spatial normalization of the MRI</a:t>
            </a:r>
          </a:p>
          <a:p>
            <a:pPr lvl="1"/>
            <a:r>
              <a:rPr lang="en-US" dirty="0"/>
              <a:t>All spatial normalization processes will be performed the unified segmentation method of SPM12</a:t>
            </a:r>
          </a:p>
          <a:p>
            <a:pPr lvl="1"/>
            <a:r>
              <a:rPr lang="en-US" dirty="0"/>
              <a:t>In the QC process, the gray matter outlines in the MNI space (generated using the probabilistic maps of spatially normalized gray matter VOIs) are projected on the spatially normalized MRI of the subject</a:t>
            </a:r>
          </a:p>
          <a:p>
            <a:pPr lvl="2"/>
            <a:r>
              <a:rPr lang="en-US" dirty="0"/>
              <a:t>No correction measures are available. The user can eliminate the subjects with failed spatial normalization</a:t>
            </a:r>
          </a:p>
          <a:p>
            <a:r>
              <a:rPr lang="en-US" dirty="0"/>
              <a:t>Lastly, perform MPE and summarize results.</a:t>
            </a:r>
          </a:p>
        </p:txBody>
      </p:sp>
    </p:spTree>
    <p:extLst>
      <p:ext uri="{BB962C8B-B14F-4D97-AF65-F5344CB8AC3E}">
        <p14:creationId xmlns:p14="http://schemas.microsoft.com/office/powerpoint/2010/main" val="257839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8E44-D65B-4BF3-99B0-59CEA732B3FE}"/>
              </a:ext>
            </a:extLst>
          </p:cNvPr>
          <p:cNvSpPr>
            <a:spLocks noGrp="1"/>
          </p:cNvSpPr>
          <p:nvPr>
            <p:ph type="title"/>
          </p:nvPr>
        </p:nvSpPr>
        <p:spPr/>
        <p:txBody>
          <a:bodyPr/>
          <a:lstStyle/>
          <a:p>
            <a:r>
              <a:rPr lang="en-US" dirty="0"/>
              <a:t>TAC2MPE with HMC</a:t>
            </a:r>
          </a:p>
        </p:txBody>
      </p:sp>
      <p:pic>
        <p:nvPicPr>
          <p:cNvPr id="5" name="Content Placeholder 4">
            <a:extLst>
              <a:ext uri="{FF2B5EF4-FFF2-40B4-BE49-F238E27FC236}">
                <a16:creationId xmlns:a16="http://schemas.microsoft.com/office/drawing/2014/main" id="{101A2D08-D9F9-43B3-9A7D-D456271EF651}"/>
              </a:ext>
            </a:extLst>
          </p:cNvPr>
          <p:cNvPicPr>
            <a:picLocks noGrp="1" noChangeAspect="1"/>
          </p:cNvPicPr>
          <p:nvPr>
            <p:ph sz="half" idx="1"/>
          </p:nvPr>
        </p:nvPicPr>
        <p:blipFill>
          <a:blip r:embed="rId2"/>
          <a:stretch>
            <a:fillRect/>
          </a:stretch>
        </p:blipFill>
        <p:spPr>
          <a:xfrm>
            <a:off x="470160" y="1041400"/>
            <a:ext cx="4088880" cy="5211763"/>
          </a:xfrm>
          <a:prstGeom prst="rect">
            <a:avLst/>
          </a:prstGeom>
        </p:spPr>
      </p:pic>
      <p:sp>
        <p:nvSpPr>
          <p:cNvPr id="4" name="Content Placeholder 3">
            <a:extLst>
              <a:ext uri="{FF2B5EF4-FFF2-40B4-BE49-F238E27FC236}">
                <a16:creationId xmlns:a16="http://schemas.microsoft.com/office/drawing/2014/main" id="{75FD9BD8-AF34-4EBA-877A-E3D211D1272A}"/>
              </a:ext>
            </a:extLst>
          </p:cNvPr>
          <p:cNvSpPr>
            <a:spLocks noGrp="1"/>
          </p:cNvSpPr>
          <p:nvPr>
            <p:ph sz="half" idx="2"/>
          </p:nvPr>
        </p:nvSpPr>
        <p:spPr/>
        <p:txBody>
          <a:bodyPr/>
          <a:lstStyle/>
          <a:p>
            <a:r>
              <a:rPr lang="en-US" dirty="0"/>
              <a:t>Just follow the principle of IDAE-managed analyses: Perform automatic processes first</a:t>
            </a:r>
          </a:p>
          <a:p>
            <a:pPr lvl="1"/>
            <a:r>
              <a:rPr lang="en-US" dirty="0"/>
              <a:t>Highlight the subject to perform (upper panel) and hit ‘Perform’ GUI (arrow)</a:t>
            </a:r>
          </a:p>
          <a:p>
            <a:pPr lvl="2"/>
            <a:r>
              <a:rPr lang="en-US" dirty="0"/>
              <a:t>In this case, frame-by-frame head motion correction will be performed using SPM12’s coregistration module with the specified cost function</a:t>
            </a:r>
          </a:p>
          <a:p>
            <a:pPr lvl="1"/>
            <a:r>
              <a:rPr lang="en-US" dirty="0"/>
              <a:t>When done, visit the first subject x analysis-base GUI with an increased completion status % (orange circle at 33%)</a:t>
            </a:r>
          </a:p>
          <a:p>
            <a:pPr lvl="1"/>
            <a:r>
              <a:rPr lang="en-US" dirty="0"/>
              <a:t>Look for the first light green GUIs with ‘r’ (=ready) or ‘p’ (=pending). Hit it</a:t>
            </a:r>
          </a:p>
          <a:p>
            <a:pPr lvl="2"/>
            <a:r>
              <a:rPr lang="en-US" dirty="0"/>
              <a:t>The plot of mean cortex TAC will appear</a:t>
            </a:r>
          </a:p>
          <a:p>
            <a:pPr lvl="1"/>
            <a:r>
              <a:rPr lang="en-US" dirty="0"/>
              <a:t>Approve it, if the TAC is reasonably smooth</a:t>
            </a:r>
          </a:p>
          <a:p>
            <a:pPr lvl="2"/>
            <a:r>
              <a:rPr lang="en-US" dirty="0"/>
              <a:t>No further correction measures at after HMC except removing the last (or a few last) frames.</a:t>
            </a:r>
          </a:p>
          <a:p>
            <a:r>
              <a:rPr lang="en-US" dirty="0"/>
              <a:t>The ‘d’ process (special processes that are applicable to certain cases) are not applicable without ‘correction’ approaches for the scans with ‘interrupted’ or ‘segmented’  frames</a:t>
            </a:r>
          </a:p>
          <a:p>
            <a:r>
              <a:rPr lang="en-US" dirty="0"/>
              <a:t>Once the QC process is done, repeat processing automatic processes</a:t>
            </a:r>
          </a:p>
        </p:txBody>
      </p:sp>
      <p:sp>
        <p:nvSpPr>
          <p:cNvPr id="6" name="TextBox 5">
            <a:extLst>
              <a:ext uri="{FF2B5EF4-FFF2-40B4-BE49-F238E27FC236}">
                <a16:creationId xmlns:a16="http://schemas.microsoft.com/office/drawing/2014/main" id="{7F1DB199-D5D7-41C1-A41C-2621319A7842}"/>
              </a:ext>
            </a:extLst>
          </p:cNvPr>
          <p:cNvSpPr txBox="1"/>
          <p:nvPr/>
        </p:nvSpPr>
        <p:spPr>
          <a:xfrm>
            <a:off x="746722" y="6383438"/>
            <a:ext cx="7650556" cy="307777"/>
          </a:xfrm>
          <a:prstGeom prst="rect">
            <a:avLst/>
          </a:prstGeom>
          <a:noFill/>
        </p:spPr>
        <p:txBody>
          <a:bodyPr wrap="none" rtlCol="0">
            <a:spAutoFit/>
          </a:bodyPr>
          <a:lstStyle/>
          <a:p>
            <a:pPr algn="ctr"/>
            <a:r>
              <a:rPr lang="en-US" sz="1400" dirty="0">
                <a:solidFill>
                  <a:schemeClr val="bg1"/>
                </a:solidFill>
              </a:rPr>
              <a:t>Note that IDAE4SN (spatial normalization) will be processed as well since the block involves MRI alone </a:t>
            </a:r>
          </a:p>
        </p:txBody>
      </p:sp>
    </p:spTree>
    <p:extLst>
      <p:ext uri="{BB962C8B-B14F-4D97-AF65-F5344CB8AC3E}">
        <p14:creationId xmlns:p14="http://schemas.microsoft.com/office/powerpoint/2010/main" val="3474325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36BF-F779-4D51-916E-FDB4D4FB19E6}"/>
              </a:ext>
            </a:extLst>
          </p:cNvPr>
          <p:cNvSpPr>
            <a:spLocks noGrp="1"/>
          </p:cNvSpPr>
          <p:nvPr>
            <p:ph type="title"/>
          </p:nvPr>
        </p:nvSpPr>
        <p:spPr/>
        <p:txBody>
          <a:bodyPr/>
          <a:lstStyle/>
          <a:p>
            <a:r>
              <a:rPr lang="en-US" dirty="0"/>
              <a:t>TAC2MPE without HMC</a:t>
            </a:r>
          </a:p>
        </p:txBody>
      </p:sp>
      <p:pic>
        <p:nvPicPr>
          <p:cNvPr id="5" name="Content Placeholder 4">
            <a:extLst>
              <a:ext uri="{FF2B5EF4-FFF2-40B4-BE49-F238E27FC236}">
                <a16:creationId xmlns:a16="http://schemas.microsoft.com/office/drawing/2014/main" id="{F069BB67-2DEB-456A-8029-668F2ADA5752}"/>
              </a:ext>
            </a:extLst>
          </p:cNvPr>
          <p:cNvPicPr>
            <a:picLocks noGrp="1" noChangeAspect="1"/>
          </p:cNvPicPr>
          <p:nvPr>
            <p:ph sz="half" idx="1"/>
          </p:nvPr>
        </p:nvPicPr>
        <p:blipFill>
          <a:blip r:embed="rId2"/>
          <a:stretch>
            <a:fillRect/>
          </a:stretch>
        </p:blipFill>
        <p:spPr>
          <a:xfrm>
            <a:off x="661255" y="1132463"/>
            <a:ext cx="3706689" cy="5029636"/>
          </a:xfrm>
          <a:prstGeom prst="rect">
            <a:avLst/>
          </a:prstGeom>
        </p:spPr>
      </p:pic>
      <p:sp>
        <p:nvSpPr>
          <p:cNvPr id="4" name="Content Placeholder 3">
            <a:extLst>
              <a:ext uri="{FF2B5EF4-FFF2-40B4-BE49-F238E27FC236}">
                <a16:creationId xmlns:a16="http://schemas.microsoft.com/office/drawing/2014/main" id="{9F370F7A-94A0-48AC-8C46-A15A81A8442B}"/>
              </a:ext>
            </a:extLst>
          </p:cNvPr>
          <p:cNvSpPr>
            <a:spLocks noGrp="1"/>
          </p:cNvSpPr>
          <p:nvPr>
            <p:ph sz="half" idx="2"/>
          </p:nvPr>
        </p:nvSpPr>
        <p:spPr/>
        <p:txBody>
          <a:bodyPr/>
          <a:lstStyle/>
          <a:p>
            <a:r>
              <a:rPr lang="en-US" dirty="0"/>
              <a:t>TAC2MPE without HMC is identical in the core structure to the version without HMC except that this version lacks IDAE4HMC</a:t>
            </a:r>
          </a:p>
          <a:p>
            <a:r>
              <a:rPr lang="en-US" dirty="0"/>
              <a:t>Again, just follow the principle of IDAE-managed analyses</a:t>
            </a:r>
          </a:p>
          <a:p>
            <a:pPr lvl="1"/>
            <a:r>
              <a:rPr lang="en-US" dirty="0"/>
              <a:t>Perform available automatic processes</a:t>
            </a:r>
          </a:p>
          <a:p>
            <a:pPr lvl="1"/>
            <a:r>
              <a:rPr lang="en-US" dirty="0"/>
              <a:t>Visit the first subject x block GUI what is expected to have an interactive process (upper)</a:t>
            </a:r>
          </a:p>
          <a:p>
            <a:pPr lvl="1"/>
            <a:r>
              <a:rPr lang="en-US" dirty="0"/>
              <a:t>Visit the first light-green GUIs displaying ‘r’ (middle circle)</a:t>
            </a:r>
          </a:p>
          <a:p>
            <a:pPr lvl="2"/>
            <a:r>
              <a:rPr lang="en-US" dirty="0"/>
              <a:t>Then, the QC process of PET-to-MRI coregistration opens (the same as the next slide)</a:t>
            </a:r>
          </a:p>
          <a:p>
            <a:pPr lvl="1"/>
            <a:r>
              <a:rPr lang="en-US" dirty="0"/>
              <a:t>When it is done, hit ‘Perform’ GUI in L1W. </a:t>
            </a:r>
          </a:p>
          <a:p>
            <a:pPr lvl="1"/>
            <a:r>
              <a:rPr lang="en-US" dirty="0"/>
              <a:t>Then the second row of light-green GUIs (lower circle) will show ‘r’ (See the slide of ‘Review/approve regional TACs’ downstream)</a:t>
            </a:r>
          </a:p>
        </p:txBody>
      </p:sp>
    </p:spTree>
    <p:extLst>
      <p:ext uri="{BB962C8B-B14F-4D97-AF65-F5344CB8AC3E}">
        <p14:creationId xmlns:p14="http://schemas.microsoft.com/office/powerpoint/2010/main" val="2247238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914D-5D33-425B-A5AE-2CAE102FFB11}"/>
              </a:ext>
            </a:extLst>
          </p:cNvPr>
          <p:cNvSpPr>
            <a:spLocks noGrp="1"/>
          </p:cNvSpPr>
          <p:nvPr>
            <p:ph type="title"/>
          </p:nvPr>
        </p:nvSpPr>
        <p:spPr>
          <a:xfrm>
            <a:off x="628650" y="274320"/>
            <a:ext cx="7886700" cy="548640"/>
          </a:xfrm>
        </p:spPr>
        <p:txBody>
          <a:bodyPr>
            <a:normAutofit fontScale="90000"/>
          </a:bodyPr>
          <a:lstStyle/>
          <a:p>
            <a:r>
              <a:rPr lang="en-US" dirty="0"/>
              <a:t>Coregistration QC @IDAE4TACs</a:t>
            </a:r>
          </a:p>
        </p:txBody>
      </p:sp>
      <p:pic>
        <p:nvPicPr>
          <p:cNvPr id="14" name="Content Placeholder 13">
            <a:extLst>
              <a:ext uri="{FF2B5EF4-FFF2-40B4-BE49-F238E27FC236}">
                <a16:creationId xmlns:a16="http://schemas.microsoft.com/office/drawing/2014/main" id="{B5D364F8-CD51-40EA-B252-CD18F09F3A4C}"/>
              </a:ext>
            </a:extLst>
          </p:cNvPr>
          <p:cNvPicPr>
            <a:picLocks noGrp="1" noChangeAspect="1"/>
          </p:cNvPicPr>
          <p:nvPr>
            <p:ph sz="quarter" idx="10"/>
          </p:nvPr>
        </p:nvPicPr>
        <p:blipFill>
          <a:blip r:embed="rId2"/>
          <a:stretch>
            <a:fillRect/>
          </a:stretch>
        </p:blipFill>
        <p:spPr>
          <a:xfrm>
            <a:off x="74281" y="928688"/>
            <a:ext cx="8995438" cy="5578475"/>
          </a:xfrm>
          <a:prstGeom prst="rect">
            <a:avLst/>
          </a:prstGeom>
        </p:spPr>
      </p:pic>
      <p:sp>
        <p:nvSpPr>
          <p:cNvPr id="15" name="Text Placeholder 3">
            <a:extLst>
              <a:ext uri="{FF2B5EF4-FFF2-40B4-BE49-F238E27FC236}">
                <a16:creationId xmlns:a16="http://schemas.microsoft.com/office/drawing/2014/main" id="{21DF3997-45EC-4805-9F1D-89D7C4845E74}"/>
              </a:ext>
            </a:extLst>
          </p:cNvPr>
          <p:cNvSpPr txBox="1">
            <a:spLocks/>
          </p:cNvSpPr>
          <p:nvPr/>
        </p:nvSpPr>
        <p:spPr>
          <a:xfrm>
            <a:off x="710689" y="3486874"/>
            <a:ext cx="7543475" cy="721223"/>
          </a:xfrm>
          <a:prstGeom prst="rect">
            <a:avLst/>
          </a:prstGeom>
          <a:solidFill>
            <a:schemeClr val="bg1"/>
          </a:solidFill>
        </p:spPr>
        <p:txBody>
          <a:bodyPr wrap="none">
            <a:spAutoFit/>
          </a:bodyPr>
          <a:lstStyle>
            <a:lvl1pPr marL="169863" indent="-169863"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mn-cs"/>
              </a:defRPr>
            </a:lvl1pPr>
            <a:lvl2pPr marL="346075" indent="-176213" algn="l" defTabSz="914400" rtl="0" eaLnBrk="1" latinLnBrk="0" hangingPunct="1">
              <a:lnSpc>
                <a:spcPct val="90000"/>
              </a:lnSpc>
              <a:spcBef>
                <a:spcPts val="500"/>
              </a:spcBef>
              <a:buFont typeface="Calibri" panose="020F0502020204030204" pitchFamily="34" charset="0"/>
              <a:buChar char="‒"/>
              <a:defRPr sz="1600" kern="1200">
                <a:solidFill>
                  <a:schemeClr val="bg1"/>
                </a:solidFill>
                <a:latin typeface="+mn-lt"/>
                <a:ea typeface="+mn-ea"/>
                <a:cs typeface="+mn-cs"/>
              </a:defRPr>
            </a:lvl2pPr>
            <a:lvl3pPr marL="515938" indent="-169863" algn="l" defTabSz="914400" rtl="0" eaLnBrk="1" latinLnBrk="0" hangingPunct="1">
              <a:lnSpc>
                <a:spcPct val="90000"/>
              </a:lnSpc>
              <a:spcBef>
                <a:spcPts val="500"/>
              </a:spcBef>
              <a:buFont typeface="Calibri" panose="020F050202020403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400" dirty="0">
                <a:solidFill>
                  <a:schemeClr val="tx1"/>
                </a:solidFill>
              </a:rPr>
              <a:t>Evaluate if the outlines of gray matter (from MRI) agree with gray matter of the averaged PET volume </a:t>
            </a:r>
          </a:p>
          <a:p>
            <a:pPr lvl="1">
              <a:spcBef>
                <a:spcPts val="400"/>
              </a:spcBef>
            </a:pPr>
            <a:r>
              <a:rPr lang="en-US" sz="1200" dirty="0">
                <a:solidFill>
                  <a:schemeClr val="tx1"/>
                </a:solidFill>
              </a:rPr>
              <a:t>Use T (trans-axial), S (sagittal), and C (coronal) GUIs under ‘view’ to change views.</a:t>
            </a:r>
          </a:p>
          <a:p>
            <a:pPr lvl="1">
              <a:spcBef>
                <a:spcPts val="400"/>
              </a:spcBef>
            </a:pPr>
            <a:r>
              <a:rPr lang="en-US" sz="1200" dirty="0">
                <a:solidFill>
                  <a:schemeClr val="tx1"/>
                </a:solidFill>
              </a:rPr>
              <a:t>Use arrow GUIs under ‘Images’ to navigate ‘slices’</a:t>
            </a:r>
          </a:p>
        </p:txBody>
      </p:sp>
      <p:sp>
        <p:nvSpPr>
          <p:cNvPr id="16" name="Oval 15">
            <a:extLst>
              <a:ext uri="{FF2B5EF4-FFF2-40B4-BE49-F238E27FC236}">
                <a16:creationId xmlns:a16="http://schemas.microsoft.com/office/drawing/2014/main" id="{BEE82FEF-8AD7-4247-B705-38E76C85BAB1}"/>
              </a:ext>
            </a:extLst>
          </p:cNvPr>
          <p:cNvSpPr/>
          <p:nvPr/>
        </p:nvSpPr>
        <p:spPr>
          <a:xfrm>
            <a:off x="8709949" y="3460831"/>
            <a:ext cx="359770" cy="283580"/>
          </a:xfrm>
          <a:prstGeom prst="ellipse">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AF299034-B3CC-4B93-AA64-55098072A686}"/>
              </a:ext>
            </a:extLst>
          </p:cNvPr>
          <p:cNvCxnSpPr>
            <a:stCxn id="15" idx="3"/>
          </p:cNvCxnSpPr>
          <p:nvPr/>
        </p:nvCxnSpPr>
        <p:spPr>
          <a:xfrm flipV="1">
            <a:off x="8254164" y="3611301"/>
            <a:ext cx="455785" cy="23618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582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C90909-1FB9-4B05-B18C-5712A385FDBE}"/>
              </a:ext>
            </a:extLst>
          </p:cNvPr>
          <p:cNvSpPr>
            <a:spLocks noGrp="1"/>
          </p:cNvSpPr>
          <p:nvPr>
            <p:ph type="title"/>
          </p:nvPr>
        </p:nvSpPr>
        <p:spPr/>
        <p:txBody>
          <a:bodyPr/>
          <a:lstStyle/>
          <a:p>
            <a:r>
              <a:rPr lang="en-US" dirty="0"/>
              <a:t>Review/Approve Regional TACs</a:t>
            </a:r>
          </a:p>
        </p:txBody>
      </p:sp>
      <p:pic>
        <p:nvPicPr>
          <p:cNvPr id="17" name="Content Placeholder 16">
            <a:extLst>
              <a:ext uri="{FF2B5EF4-FFF2-40B4-BE49-F238E27FC236}">
                <a16:creationId xmlns:a16="http://schemas.microsoft.com/office/drawing/2014/main" id="{B5521872-9D25-4F6E-AFAD-FC2786FB9F3C}"/>
              </a:ext>
            </a:extLst>
          </p:cNvPr>
          <p:cNvPicPr>
            <a:picLocks noGrp="1" noChangeAspect="1"/>
          </p:cNvPicPr>
          <p:nvPr>
            <p:ph sz="half" idx="1"/>
          </p:nvPr>
        </p:nvPicPr>
        <p:blipFill>
          <a:blip r:embed="rId2"/>
          <a:stretch>
            <a:fillRect/>
          </a:stretch>
        </p:blipFill>
        <p:spPr>
          <a:xfrm>
            <a:off x="457200" y="1283520"/>
            <a:ext cx="4114800" cy="4727522"/>
          </a:xfrm>
          <a:prstGeom prst="rect">
            <a:avLst/>
          </a:prstGeom>
        </p:spPr>
      </p:pic>
      <p:sp>
        <p:nvSpPr>
          <p:cNvPr id="7" name="Content Placeholder 6">
            <a:extLst>
              <a:ext uri="{FF2B5EF4-FFF2-40B4-BE49-F238E27FC236}">
                <a16:creationId xmlns:a16="http://schemas.microsoft.com/office/drawing/2014/main" id="{5E751468-4750-4625-9D12-75E549E914D1}"/>
              </a:ext>
            </a:extLst>
          </p:cNvPr>
          <p:cNvSpPr>
            <a:spLocks noGrp="1"/>
          </p:cNvSpPr>
          <p:nvPr>
            <p:ph sz="half" idx="2"/>
          </p:nvPr>
        </p:nvSpPr>
        <p:spPr/>
        <p:txBody>
          <a:bodyPr/>
          <a:lstStyle/>
          <a:p>
            <a:r>
              <a:rPr lang="en-US" dirty="0"/>
              <a:t>Again, hit the first subject x block GUI with ‘increased’ completion status % (orange circle), and visit the first QC (light green) GUI with ‘r’ (or ‘p’) on it.</a:t>
            </a:r>
          </a:p>
          <a:p>
            <a:r>
              <a:rPr lang="en-US" dirty="0"/>
              <a:t>Then, plots of regional TACs will pop up</a:t>
            </a:r>
          </a:p>
          <a:p>
            <a:pPr lvl="1"/>
            <a:r>
              <a:rPr lang="en-US" dirty="0"/>
              <a:t>Approve it if TACs look OK (orange circle)</a:t>
            </a:r>
          </a:p>
          <a:p>
            <a:pPr lvl="1"/>
            <a:r>
              <a:rPr lang="en-US" dirty="0"/>
              <a:t>‘Correct’ GUI has no functions at this stage</a:t>
            </a:r>
          </a:p>
          <a:p>
            <a:pPr lvl="1"/>
            <a:r>
              <a:rPr lang="en-US" dirty="0"/>
              <a:t>Users can set regions to display. See the next slide for the procedure </a:t>
            </a:r>
          </a:p>
        </p:txBody>
      </p:sp>
    </p:spTree>
    <p:extLst>
      <p:ext uri="{BB962C8B-B14F-4D97-AF65-F5344CB8AC3E}">
        <p14:creationId xmlns:p14="http://schemas.microsoft.com/office/powerpoint/2010/main" val="2587201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BB35-07AE-42F8-9527-4D83486441E5}"/>
              </a:ext>
            </a:extLst>
          </p:cNvPr>
          <p:cNvSpPr>
            <a:spLocks noGrp="1"/>
          </p:cNvSpPr>
          <p:nvPr>
            <p:ph type="title"/>
          </p:nvPr>
        </p:nvSpPr>
        <p:spPr/>
        <p:txBody>
          <a:bodyPr/>
          <a:lstStyle/>
          <a:p>
            <a:r>
              <a:rPr lang="en-US" dirty="0"/>
              <a:t>Using VOI Selector Module</a:t>
            </a:r>
          </a:p>
        </p:txBody>
      </p:sp>
      <p:pic>
        <p:nvPicPr>
          <p:cNvPr id="12" name="Content Placeholder 11">
            <a:extLst>
              <a:ext uri="{FF2B5EF4-FFF2-40B4-BE49-F238E27FC236}">
                <a16:creationId xmlns:a16="http://schemas.microsoft.com/office/drawing/2014/main" id="{DEB3B6AC-0FB9-431F-B621-C387EA83A3D5}"/>
              </a:ext>
            </a:extLst>
          </p:cNvPr>
          <p:cNvPicPr>
            <a:picLocks noGrp="1" noChangeAspect="1"/>
          </p:cNvPicPr>
          <p:nvPr>
            <p:ph sz="half" idx="1"/>
          </p:nvPr>
        </p:nvPicPr>
        <p:blipFill>
          <a:blip r:embed="rId2"/>
          <a:stretch>
            <a:fillRect/>
          </a:stretch>
        </p:blipFill>
        <p:spPr>
          <a:xfrm>
            <a:off x="457200" y="1041012"/>
            <a:ext cx="4114800" cy="3778898"/>
          </a:xfrm>
          <a:prstGeom prst="rect">
            <a:avLst/>
          </a:prstGeom>
        </p:spPr>
      </p:pic>
      <p:sp>
        <p:nvSpPr>
          <p:cNvPr id="4" name="Content Placeholder 3">
            <a:extLst>
              <a:ext uri="{FF2B5EF4-FFF2-40B4-BE49-F238E27FC236}">
                <a16:creationId xmlns:a16="http://schemas.microsoft.com/office/drawing/2014/main" id="{E0FC8BD6-D05D-4133-8CA8-E5D60AE572BF}"/>
              </a:ext>
            </a:extLst>
          </p:cNvPr>
          <p:cNvSpPr>
            <a:spLocks noGrp="1"/>
          </p:cNvSpPr>
          <p:nvPr>
            <p:ph sz="half" idx="2"/>
          </p:nvPr>
        </p:nvSpPr>
        <p:spPr>
          <a:xfrm>
            <a:off x="4629150" y="1041012"/>
            <a:ext cx="4114800" cy="5212080"/>
          </a:xfrm>
        </p:spPr>
        <p:txBody>
          <a:bodyPr/>
          <a:lstStyle/>
          <a:p>
            <a:r>
              <a:rPr lang="en-US" dirty="0"/>
              <a:t>The VOI selector module pops up together with plots of regional TACs</a:t>
            </a:r>
          </a:p>
          <a:p>
            <a:r>
              <a:rPr lang="en-US" dirty="0"/>
              <a:t>Users can control which regions to include the plots via the VOI selector module:</a:t>
            </a:r>
          </a:p>
          <a:p>
            <a:pPr lvl="1"/>
            <a:r>
              <a:rPr lang="en-US" dirty="0"/>
              <a:t>Anatomical labels of all available VOIs are listed in 4 primary columns </a:t>
            </a:r>
          </a:p>
          <a:p>
            <a:pPr lvl="1"/>
            <a:r>
              <a:rPr lang="en-US" dirty="0"/>
              <a:t>Each primary column (the first column magnified) lists 3 secondary columns for the left (L), right (R), and whole (W; left-right merged) regions (orange circle)</a:t>
            </a:r>
          </a:p>
          <a:p>
            <a:pPr lvl="2"/>
            <a:r>
              <a:rPr lang="en-US" dirty="0"/>
              <a:t>The columns of L and R are disable for those VOIs that are defined for the left-right merged VOIs alone, as for the brainstem (orange arrow)</a:t>
            </a:r>
          </a:p>
          <a:p>
            <a:pPr lvl="1"/>
            <a:r>
              <a:rPr lang="en-US" dirty="0"/>
              <a:t>Current selections are checked (black fill)</a:t>
            </a:r>
          </a:p>
          <a:p>
            <a:pPr lvl="2"/>
            <a:r>
              <a:rPr lang="en-US" dirty="0"/>
              <a:t>Users can change the selection statuses by clicking on the checkboxes </a:t>
            </a:r>
          </a:p>
          <a:p>
            <a:pPr lvl="2"/>
            <a:r>
              <a:rPr lang="en-US" dirty="0"/>
              <a:t>Users can change the statues of all regions of respective categories using ‘L’, ‘R’, and ‘W’ GUIs</a:t>
            </a:r>
          </a:p>
        </p:txBody>
      </p:sp>
    </p:spTree>
    <p:extLst>
      <p:ext uri="{BB962C8B-B14F-4D97-AF65-F5344CB8AC3E}">
        <p14:creationId xmlns:p14="http://schemas.microsoft.com/office/powerpoint/2010/main" val="2243419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BFD8-8216-4FBD-A9C6-27A983A76C0E}"/>
              </a:ext>
            </a:extLst>
          </p:cNvPr>
          <p:cNvSpPr>
            <a:spLocks noGrp="1"/>
          </p:cNvSpPr>
          <p:nvPr>
            <p:ph type="title"/>
          </p:nvPr>
        </p:nvSpPr>
        <p:spPr/>
        <p:txBody>
          <a:bodyPr/>
          <a:lstStyle/>
          <a:p>
            <a:r>
              <a:rPr lang="en-US" dirty="0"/>
              <a:t>When TACs Are Not Generated</a:t>
            </a:r>
          </a:p>
        </p:txBody>
      </p:sp>
      <p:sp>
        <p:nvSpPr>
          <p:cNvPr id="4" name="Content Placeholder 3">
            <a:extLst>
              <a:ext uri="{FF2B5EF4-FFF2-40B4-BE49-F238E27FC236}">
                <a16:creationId xmlns:a16="http://schemas.microsoft.com/office/drawing/2014/main" id="{718E185E-3E66-4315-897E-4656A4FFFB1F}"/>
              </a:ext>
            </a:extLst>
          </p:cNvPr>
          <p:cNvSpPr>
            <a:spLocks noGrp="1"/>
          </p:cNvSpPr>
          <p:nvPr>
            <p:ph sz="half" idx="2"/>
          </p:nvPr>
        </p:nvSpPr>
        <p:spPr>
          <a:xfrm>
            <a:off x="4629150" y="1041011"/>
            <a:ext cx="4114800" cy="5417661"/>
          </a:xfrm>
        </p:spPr>
        <p:txBody>
          <a:bodyPr>
            <a:normAutofit/>
          </a:bodyPr>
          <a:lstStyle/>
          <a:p>
            <a:r>
              <a:rPr lang="en-US" dirty="0"/>
              <a:t>After performance of automated regions, the step of ‘transfer VOIs to PET &amp; generate TACs’ could remain incomplete (‘r’ is ready to perform). Two major reasons for such instances</a:t>
            </a:r>
          </a:p>
          <a:p>
            <a:r>
              <a:rPr lang="en-US" dirty="0"/>
              <a:t>The mean cortex TAC has not been approved for the scan.</a:t>
            </a:r>
          </a:p>
          <a:p>
            <a:pPr lvl="1"/>
            <a:r>
              <a:rPr lang="en-US" dirty="0"/>
              <a:t>That may not be the case if the MRI-to PET coregistration is performed (in this case)</a:t>
            </a:r>
          </a:p>
          <a:p>
            <a:r>
              <a:rPr lang="en-US" dirty="0"/>
              <a:t>Not all VOIs od specified VOI sets are not ready.</a:t>
            </a:r>
          </a:p>
          <a:p>
            <a:pPr lvl="1"/>
            <a:r>
              <a:rPr lang="en-US" dirty="0"/>
              <a:t>Users will get a summary of the problems IDAE found for the VOIs in MATLAB command window (insert) </a:t>
            </a:r>
          </a:p>
          <a:p>
            <a:pPr lvl="1"/>
            <a:r>
              <a:rPr lang="en-US" dirty="0"/>
              <a:t>Two types of VOI files</a:t>
            </a:r>
          </a:p>
          <a:p>
            <a:pPr lvl="2"/>
            <a:r>
              <a:rPr lang="en-US" dirty="0"/>
              <a:t>Shared VOI sets: VOIs that are straight from Freesurfer and shared by local users. Only local manage is allowed modify defective VOIs. </a:t>
            </a:r>
          </a:p>
          <a:p>
            <a:pPr lvl="2"/>
            <a:r>
              <a:rPr lang="en-US" dirty="0"/>
              <a:t>Personal VOI sets: User-defined ‘S’ or ‘R’ VOIs. The user must complete them as ‘complete’ or ‘as good as possible to be used for VOIs. Shared VOIs will be used for non-‘S’ or ‘R’ VOIs.</a:t>
            </a:r>
          </a:p>
          <a:p>
            <a:pPr lvl="1"/>
            <a:r>
              <a:rPr lang="en-US" dirty="0"/>
              <a:t>Revisit the steps of define/define VOIs to complete ‘S’ and ‘R’ VOIs and revisit this step.</a:t>
            </a:r>
          </a:p>
        </p:txBody>
      </p:sp>
      <p:pic>
        <p:nvPicPr>
          <p:cNvPr id="15" name="Content Placeholder 14">
            <a:extLst>
              <a:ext uri="{FF2B5EF4-FFF2-40B4-BE49-F238E27FC236}">
                <a16:creationId xmlns:a16="http://schemas.microsoft.com/office/drawing/2014/main" id="{B684C31D-18AC-4F74-A62E-4B50A1368A90}"/>
              </a:ext>
            </a:extLst>
          </p:cNvPr>
          <p:cNvPicPr>
            <a:picLocks noGrp="1" noChangeAspect="1"/>
          </p:cNvPicPr>
          <p:nvPr>
            <p:ph sz="half" idx="1"/>
          </p:nvPr>
        </p:nvPicPr>
        <p:blipFill>
          <a:blip r:embed="rId3"/>
          <a:stretch>
            <a:fillRect/>
          </a:stretch>
        </p:blipFill>
        <p:spPr>
          <a:xfrm>
            <a:off x="457200" y="1345024"/>
            <a:ext cx="4114800" cy="4604514"/>
          </a:xfrm>
          <a:prstGeom prst="rect">
            <a:avLst/>
          </a:prstGeom>
        </p:spPr>
      </p:pic>
    </p:spTree>
    <p:extLst>
      <p:ext uri="{BB962C8B-B14F-4D97-AF65-F5344CB8AC3E}">
        <p14:creationId xmlns:p14="http://schemas.microsoft.com/office/powerpoint/2010/main" val="3895390829"/>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07D59-5205-4F1B-A584-04A60AE9ECDE}"/>
              </a:ext>
            </a:extLst>
          </p:cNvPr>
          <p:cNvSpPr>
            <a:spLocks noGrp="1"/>
          </p:cNvSpPr>
          <p:nvPr>
            <p:ph type="title"/>
          </p:nvPr>
        </p:nvSpPr>
        <p:spPr/>
        <p:txBody>
          <a:bodyPr/>
          <a:lstStyle/>
          <a:p>
            <a:r>
              <a:rPr lang="en-US" dirty="0"/>
              <a:t>Optional Processes of IDAE4TACs</a:t>
            </a:r>
          </a:p>
        </p:txBody>
      </p:sp>
      <p:pic>
        <p:nvPicPr>
          <p:cNvPr id="7" name="Content Placeholder 6">
            <a:extLst>
              <a:ext uri="{FF2B5EF4-FFF2-40B4-BE49-F238E27FC236}">
                <a16:creationId xmlns:a16="http://schemas.microsoft.com/office/drawing/2014/main" id="{514C7CC5-E58D-499A-9E5D-9CBBB413BD81}"/>
              </a:ext>
            </a:extLst>
          </p:cNvPr>
          <p:cNvPicPr>
            <a:picLocks noGrp="1" noChangeAspect="1"/>
          </p:cNvPicPr>
          <p:nvPr>
            <p:ph sz="half" idx="1"/>
          </p:nvPr>
        </p:nvPicPr>
        <p:blipFill>
          <a:blip r:embed="rId2"/>
          <a:stretch>
            <a:fillRect/>
          </a:stretch>
        </p:blipFill>
        <p:spPr>
          <a:xfrm>
            <a:off x="457200" y="1490175"/>
            <a:ext cx="4114800" cy="4314212"/>
          </a:xfrm>
          <a:prstGeom prst="rect">
            <a:avLst/>
          </a:prstGeom>
        </p:spPr>
      </p:pic>
      <p:sp>
        <p:nvSpPr>
          <p:cNvPr id="4" name="Content Placeholder 3">
            <a:extLst>
              <a:ext uri="{FF2B5EF4-FFF2-40B4-BE49-F238E27FC236}">
                <a16:creationId xmlns:a16="http://schemas.microsoft.com/office/drawing/2014/main" id="{AAA692DC-1CB4-4D10-A422-3F3FF6907920}"/>
              </a:ext>
            </a:extLst>
          </p:cNvPr>
          <p:cNvSpPr>
            <a:spLocks noGrp="1"/>
          </p:cNvSpPr>
          <p:nvPr>
            <p:ph sz="half" idx="2"/>
          </p:nvPr>
        </p:nvSpPr>
        <p:spPr/>
        <p:txBody>
          <a:bodyPr/>
          <a:lstStyle/>
          <a:p>
            <a:r>
              <a:rPr lang="en-US" dirty="0"/>
              <a:t>Feel free to visit optional processes (‘o’ in the first column)</a:t>
            </a:r>
          </a:p>
          <a:p>
            <a:r>
              <a:rPr lang="en-US" dirty="0"/>
              <a:t>Review PET on MRI (merge/fuse)</a:t>
            </a:r>
          </a:p>
          <a:p>
            <a:pPr lvl="1"/>
            <a:r>
              <a:rPr lang="en-US" dirty="0"/>
              <a:t>Aim: To display the averaged PET images on the MRI for visual inspection.</a:t>
            </a:r>
          </a:p>
          <a:p>
            <a:pPr lvl="1"/>
            <a:r>
              <a:rPr lang="en-US" dirty="0"/>
              <a:t>Procedures: Hit ‘Fuse’ GUI (upper circle), and adjust intensities of the MRI (upper slider) and PET (lower slider, lower circle)</a:t>
            </a:r>
          </a:p>
          <a:p>
            <a:pPr lvl="1"/>
            <a:r>
              <a:rPr lang="en-US" dirty="0"/>
              <a:t>Image navigation:</a:t>
            </a:r>
          </a:p>
          <a:p>
            <a:pPr lvl="2"/>
            <a:r>
              <a:rPr lang="en-US" dirty="0"/>
              <a:t>Hit at any point on a image to display orthogonal images through that point</a:t>
            </a:r>
          </a:p>
          <a:p>
            <a:pPr lvl="2"/>
            <a:r>
              <a:rPr lang="en-US" dirty="0"/>
              <a:t>Hit </a:t>
            </a:r>
            <a:r>
              <a:rPr lang="en-US" dirty="0">
                <a:solidFill>
                  <a:srgbClr val="FF0000"/>
                </a:solidFill>
              </a:rPr>
              <a:t>u</a:t>
            </a:r>
            <a:r>
              <a:rPr lang="en-US" dirty="0"/>
              <a:t>p/dow</a:t>
            </a:r>
            <a:r>
              <a:rPr lang="en-US" dirty="0">
                <a:solidFill>
                  <a:srgbClr val="FF0000"/>
                </a:solidFill>
              </a:rPr>
              <a:t>n</a:t>
            </a:r>
            <a:r>
              <a:rPr lang="en-US" dirty="0"/>
              <a:t>, </a:t>
            </a:r>
            <a:r>
              <a:rPr lang="en-US" dirty="0" err="1"/>
              <a:t>i</a:t>
            </a:r>
            <a:r>
              <a:rPr lang="en-US" dirty="0"/>
              <a:t>/m (next to u/n), and &lt;/&gt; keys to navigate cranium/neck, inion/nasion, and left/right directions, respectively</a:t>
            </a:r>
          </a:p>
          <a:p>
            <a:pPr lvl="2"/>
            <a:r>
              <a:rPr lang="en-US" dirty="0"/>
              <a:t>Hit ‘q’ key to navigate 30 images in the current direction: e.g., ‘u’ then ‘q’ to navigate 30 images toward the cranium</a:t>
            </a:r>
          </a:p>
          <a:p>
            <a:r>
              <a:rPr lang="en-US" dirty="0"/>
              <a:t> Display TAC status across subjects/scans</a:t>
            </a:r>
          </a:p>
          <a:p>
            <a:pPr marL="0" indent="0">
              <a:buNone/>
            </a:pPr>
            <a:endParaRPr lang="en-US" dirty="0"/>
          </a:p>
        </p:txBody>
      </p:sp>
    </p:spTree>
    <p:extLst>
      <p:ext uri="{BB962C8B-B14F-4D97-AF65-F5344CB8AC3E}">
        <p14:creationId xmlns:p14="http://schemas.microsoft.com/office/powerpoint/2010/main" val="319122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E22F-3980-49C8-8BA2-66F62F8E174F}"/>
              </a:ext>
            </a:extLst>
          </p:cNvPr>
          <p:cNvSpPr>
            <a:spLocks noGrp="1"/>
          </p:cNvSpPr>
          <p:nvPr>
            <p:ph type="title"/>
          </p:nvPr>
        </p:nvSpPr>
        <p:spPr>
          <a:xfrm>
            <a:off x="628650" y="274320"/>
            <a:ext cx="7886700" cy="548640"/>
          </a:xfrm>
          <a:solidFill>
            <a:schemeClr val="accent1">
              <a:lumMod val="20000"/>
              <a:lumOff val="80000"/>
            </a:schemeClr>
          </a:solidFill>
        </p:spPr>
        <p:txBody>
          <a:bodyPr>
            <a:normAutofit fontScale="90000"/>
          </a:bodyPr>
          <a:lstStyle/>
          <a:p>
            <a:r>
              <a:rPr lang="en-US" b="1">
                <a:solidFill>
                  <a:schemeClr val="accent5">
                    <a:lumMod val="75000"/>
                  </a:schemeClr>
                </a:solidFill>
              </a:rPr>
              <a:t>Starting an IDAE Session</a:t>
            </a:r>
          </a:p>
        </p:txBody>
      </p:sp>
      <p:sp>
        <p:nvSpPr>
          <p:cNvPr id="5" name="Text Placeholder 4">
            <a:extLst>
              <a:ext uri="{FF2B5EF4-FFF2-40B4-BE49-F238E27FC236}">
                <a16:creationId xmlns:a16="http://schemas.microsoft.com/office/drawing/2014/main" id="{04B0DC7F-0172-49DE-9FA1-B85E3C107568}"/>
              </a:ext>
            </a:extLst>
          </p:cNvPr>
          <p:cNvSpPr>
            <a:spLocks noGrp="1"/>
          </p:cNvSpPr>
          <p:nvPr>
            <p:ph type="body" sz="quarter" idx="11"/>
          </p:nvPr>
        </p:nvSpPr>
        <p:spPr>
          <a:xfrm>
            <a:off x="227966" y="5465631"/>
            <a:ext cx="8686800" cy="1223460"/>
          </a:xfrm>
        </p:spPr>
        <p:txBody>
          <a:bodyPr>
            <a:normAutofit/>
          </a:bodyPr>
          <a:lstStyle/>
          <a:p>
            <a:pPr marL="0" indent="0">
              <a:buNone/>
            </a:pPr>
            <a:r>
              <a:rPr lang="en-US">
                <a:solidFill>
                  <a:schemeClr val="bg1"/>
                </a:solidFill>
              </a:rPr>
              <a:t>Sequences for starting an </a:t>
            </a:r>
            <a:r>
              <a:rPr lang="en-US"/>
              <a:t>analysis </a:t>
            </a:r>
            <a:r>
              <a:rPr lang="en-US">
                <a:solidFill>
                  <a:schemeClr val="bg1"/>
                </a:solidFill>
              </a:rPr>
              <a:t>package of a project (Indicated by blue arrows; 3 clicks alone):</a:t>
            </a:r>
          </a:p>
          <a:p>
            <a:pPr marL="173038" indent="-173038"/>
            <a:r>
              <a:rPr lang="en-US">
                <a:solidFill>
                  <a:schemeClr val="bg1"/>
                </a:solidFill>
              </a:rPr>
              <a:t>Hit ‘Start Analysis’ in the IDAE Control Module (left)</a:t>
            </a:r>
          </a:p>
          <a:p>
            <a:pPr marL="173038" indent="-173038"/>
            <a:r>
              <a:rPr lang="en-US">
                <a:solidFill>
                  <a:schemeClr val="bg1"/>
                </a:solidFill>
              </a:rPr>
              <a:t>Hit the GUI of </a:t>
            </a:r>
            <a:r>
              <a:rPr lang="en-US"/>
              <a:t>the </a:t>
            </a:r>
            <a:r>
              <a:rPr lang="en-US">
                <a:solidFill>
                  <a:schemeClr val="bg1"/>
                </a:solidFill>
              </a:rPr>
              <a:t>intended project in the Project Selector window (middle)</a:t>
            </a:r>
          </a:p>
          <a:p>
            <a:pPr marL="173038" indent="-173038"/>
            <a:r>
              <a:rPr lang="en-US">
                <a:solidFill>
                  <a:schemeClr val="bg1"/>
                </a:solidFill>
              </a:rPr>
              <a:t>Select the intended package from the package list of the project (lower panel)</a:t>
            </a:r>
          </a:p>
          <a:p>
            <a:r>
              <a:rPr lang="en-US"/>
              <a:t>Then, the Level 1 Window of the package (</a:t>
            </a:r>
            <a:r>
              <a:rPr lang="en-US" err="1"/>
              <a:t>prepMPfsx</a:t>
            </a:r>
            <a:r>
              <a:rPr lang="en-US"/>
              <a:t>) will be generated (next slide)</a:t>
            </a:r>
          </a:p>
        </p:txBody>
      </p:sp>
      <p:grpSp>
        <p:nvGrpSpPr>
          <p:cNvPr id="20" name="Group 19">
            <a:extLst>
              <a:ext uri="{FF2B5EF4-FFF2-40B4-BE49-F238E27FC236}">
                <a16:creationId xmlns:a16="http://schemas.microsoft.com/office/drawing/2014/main" id="{02D4F8C4-4D9F-44D8-B815-AE4E08B5B9E4}"/>
              </a:ext>
            </a:extLst>
          </p:cNvPr>
          <p:cNvGrpSpPr/>
          <p:nvPr/>
        </p:nvGrpSpPr>
        <p:grpSpPr>
          <a:xfrm>
            <a:off x="391274" y="1041865"/>
            <a:ext cx="8361452" cy="4298735"/>
            <a:chOff x="227967" y="1041865"/>
            <a:chExt cx="8361452" cy="4298735"/>
          </a:xfrm>
        </p:grpSpPr>
        <p:pic>
          <p:nvPicPr>
            <p:cNvPr id="21" name="Content Placeholder 7">
              <a:extLst>
                <a:ext uri="{FF2B5EF4-FFF2-40B4-BE49-F238E27FC236}">
                  <a16:creationId xmlns:a16="http://schemas.microsoft.com/office/drawing/2014/main" id="{05F56A50-400F-4FBC-882F-F89363A2221F}"/>
                </a:ext>
              </a:extLst>
            </p:cNvPr>
            <p:cNvPicPr>
              <a:picLocks noChangeAspect="1"/>
            </p:cNvPicPr>
            <p:nvPr/>
          </p:nvPicPr>
          <p:blipFill>
            <a:blip r:embed="rId2"/>
            <a:stretch>
              <a:fillRect/>
            </a:stretch>
          </p:blipFill>
          <p:spPr>
            <a:xfrm>
              <a:off x="1692276" y="1041865"/>
              <a:ext cx="6897143" cy="3994286"/>
            </a:xfrm>
            <a:prstGeom prst="rect">
              <a:avLst/>
            </a:prstGeom>
          </p:spPr>
        </p:pic>
        <p:pic>
          <p:nvPicPr>
            <p:cNvPr id="22" name="Picture 21">
              <a:extLst>
                <a:ext uri="{FF2B5EF4-FFF2-40B4-BE49-F238E27FC236}">
                  <a16:creationId xmlns:a16="http://schemas.microsoft.com/office/drawing/2014/main" id="{A35EE7AE-C2F3-4BA3-8C71-8E7CFCE9B31D}"/>
                </a:ext>
              </a:extLst>
            </p:cNvPr>
            <p:cNvPicPr>
              <a:picLocks noChangeAspect="1"/>
            </p:cNvPicPr>
            <p:nvPr/>
          </p:nvPicPr>
          <p:blipFill>
            <a:blip r:embed="rId3"/>
            <a:stretch>
              <a:fillRect/>
            </a:stretch>
          </p:blipFill>
          <p:spPr>
            <a:xfrm>
              <a:off x="227967" y="1188721"/>
              <a:ext cx="1251428" cy="1177143"/>
            </a:xfrm>
            <a:prstGeom prst="rect">
              <a:avLst/>
            </a:prstGeom>
          </p:spPr>
        </p:pic>
        <p:pic>
          <p:nvPicPr>
            <p:cNvPr id="23" name="Picture 22">
              <a:extLst>
                <a:ext uri="{FF2B5EF4-FFF2-40B4-BE49-F238E27FC236}">
                  <a16:creationId xmlns:a16="http://schemas.microsoft.com/office/drawing/2014/main" id="{29ECAA9B-85BB-42D1-92C9-6AF63DD60040}"/>
                </a:ext>
              </a:extLst>
            </p:cNvPr>
            <p:cNvPicPr>
              <a:picLocks noChangeAspect="1"/>
            </p:cNvPicPr>
            <p:nvPr/>
          </p:nvPicPr>
          <p:blipFill>
            <a:blip r:embed="rId4"/>
            <a:stretch>
              <a:fillRect/>
            </a:stretch>
          </p:blipFill>
          <p:spPr>
            <a:xfrm>
              <a:off x="2533877" y="3134886"/>
              <a:ext cx="5754286" cy="2205714"/>
            </a:xfrm>
            <a:prstGeom prst="rect">
              <a:avLst/>
            </a:prstGeom>
          </p:spPr>
        </p:pic>
        <p:cxnSp>
          <p:nvCxnSpPr>
            <p:cNvPr id="24" name="Straight Arrow Connector 23">
              <a:extLst>
                <a:ext uri="{FF2B5EF4-FFF2-40B4-BE49-F238E27FC236}">
                  <a16:creationId xmlns:a16="http://schemas.microsoft.com/office/drawing/2014/main" id="{EE95B8F9-F18E-46D1-A03D-CA0B628F1CC6}"/>
                </a:ext>
              </a:extLst>
            </p:cNvPr>
            <p:cNvCxnSpPr>
              <a:stCxn id="22" idx="3"/>
            </p:cNvCxnSpPr>
            <p:nvPr/>
          </p:nvCxnSpPr>
          <p:spPr>
            <a:xfrm>
              <a:off x="1479395" y="1777293"/>
              <a:ext cx="212881" cy="25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C4DDDBA-4B15-410D-8B5C-F5CF039EBB82}"/>
                </a:ext>
              </a:extLst>
            </p:cNvPr>
            <p:cNvCxnSpPr/>
            <p:nvPr/>
          </p:nvCxnSpPr>
          <p:spPr>
            <a:xfrm>
              <a:off x="4571366" y="2122714"/>
              <a:ext cx="0" cy="11319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3484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38BE-71FA-4518-9B92-ED1CB9569AC7}"/>
              </a:ext>
            </a:extLst>
          </p:cNvPr>
          <p:cNvSpPr>
            <a:spLocks noGrp="1"/>
          </p:cNvSpPr>
          <p:nvPr>
            <p:ph type="title"/>
          </p:nvPr>
        </p:nvSpPr>
        <p:spPr>
          <a:xfrm>
            <a:off x="628650" y="274320"/>
            <a:ext cx="7886700" cy="548640"/>
          </a:xfrm>
        </p:spPr>
        <p:txBody>
          <a:bodyPr>
            <a:normAutofit fontScale="90000"/>
          </a:bodyPr>
          <a:lstStyle/>
          <a:p>
            <a:r>
              <a:rPr lang="en-US" dirty="0"/>
              <a:t>QC of Spatial Normalization @IDAE4SN</a:t>
            </a:r>
          </a:p>
        </p:txBody>
      </p:sp>
      <p:pic>
        <p:nvPicPr>
          <p:cNvPr id="6" name="Content Placeholder 5">
            <a:extLst>
              <a:ext uri="{FF2B5EF4-FFF2-40B4-BE49-F238E27FC236}">
                <a16:creationId xmlns:a16="http://schemas.microsoft.com/office/drawing/2014/main" id="{4175C288-C497-4C6E-87E2-5766BE36C790}"/>
              </a:ext>
            </a:extLst>
          </p:cNvPr>
          <p:cNvPicPr>
            <a:picLocks noGrp="1" noChangeAspect="1"/>
          </p:cNvPicPr>
          <p:nvPr>
            <p:ph sz="quarter" idx="10"/>
          </p:nvPr>
        </p:nvPicPr>
        <p:blipFill>
          <a:blip r:embed="rId4"/>
          <a:stretch>
            <a:fillRect/>
          </a:stretch>
        </p:blipFill>
        <p:spPr>
          <a:xfrm>
            <a:off x="130539" y="928688"/>
            <a:ext cx="8882921" cy="5578475"/>
          </a:xfrm>
          <a:prstGeom prst="rect">
            <a:avLst/>
          </a:prstGeom>
        </p:spPr>
      </p:pic>
      <p:sp>
        <p:nvSpPr>
          <p:cNvPr id="7" name="TextBox 6">
            <a:extLst>
              <a:ext uri="{FF2B5EF4-FFF2-40B4-BE49-F238E27FC236}">
                <a16:creationId xmlns:a16="http://schemas.microsoft.com/office/drawing/2014/main" id="{F2C2EA42-1674-4978-8FF9-AE78772B14BB}"/>
              </a:ext>
            </a:extLst>
          </p:cNvPr>
          <p:cNvSpPr txBox="1"/>
          <p:nvPr/>
        </p:nvSpPr>
        <p:spPr>
          <a:xfrm>
            <a:off x="366009" y="6488668"/>
            <a:ext cx="8411983" cy="307777"/>
          </a:xfrm>
          <a:prstGeom prst="rect">
            <a:avLst/>
          </a:prstGeom>
          <a:noFill/>
        </p:spPr>
        <p:txBody>
          <a:bodyPr wrap="none" rtlCol="0">
            <a:spAutoFit/>
          </a:bodyPr>
          <a:lstStyle/>
          <a:p>
            <a:r>
              <a:rPr lang="en-US" sz="1400" dirty="0">
                <a:solidFill>
                  <a:schemeClr val="bg1"/>
                </a:solidFill>
              </a:rPr>
              <a:t>Freesurfer-defined gray matter is inserted in this version of MRI. Visit the next step to display </a:t>
            </a:r>
            <a:r>
              <a:rPr lang="en-US" sz="1400" dirty="0" err="1">
                <a:solidFill>
                  <a:schemeClr val="bg1"/>
                </a:solidFill>
              </a:rPr>
              <a:t>SN’ed</a:t>
            </a:r>
            <a:r>
              <a:rPr lang="en-US" sz="1400" dirty="0">
                <a:solidFill>
                  <a:schemeClr val="bg1"/>
                </a:solidFill>
              </a:rPr>
              <a:t> original MRI   </a:t>
            </a:r>
          </a:p>
        </p:txBody>
      </p:sp>
    </p:spTree>
    <p:extLst>
      <p:ext uri="{BB962C8B-B14F-4D97-AF65-F5344CB8AC3E}">
        <p14:creationId xmlns:p14="http://schemas.microsoft.com/office/powerpoint/2010/main" val="1849925250"/>
      </p:ext>
    </p:extLst>
  </p:cSld>
  <p:clrMapOvr>
    <a:masterClrMapping/>
  </p:clrMapOvr>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DDAC-15C4-4A22-ADC9-17BC9A4F96BE}"/>
              </a:ext>
            </a:extLst>
          </p:cNvPr>
          <p:cNvSpPr>
            <a:spLocks noGrp="1"/>
          </p:cNvSpPr>
          <p:nvPr>
            <p:ph type="title"/>
          </p:nvPr>
        </p:nvSpPr>
        <p:spPr>
          <a:xfrm>
            <a:off x="628650" y="3108960"/>
            <a:ext cx="7886700" cy="640080"/>
          </a:xfrm>
        </p:spPr>
        <p:txBody>
          <a:bodyPr/>
          <a:lstStyle/>
          <a:p>
            <a:r>
              <a:rPr lang="en-US" dirty="0"/>
              <a:t>To Set / Perform RTMs</a:t>
            </a:r>
          </a:p>
        </p:txBody>
      </p:sp>
    </p:spTree>
    <p:extLst>
      <p:ext uri="{BB962C8B-B14F-4D97-AF65-F5344CB8AC3E}">
        <p14:creationId xmlns:p14="http://schemas.microsoft.com/office/powerpoint/2010/main" val="3752981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B2D03-5AA9-4AC9-B79C-3D5487CAF828}"/>
              </a:ext>
            </a:extLst>
          </p:cNvPr>
          <p:cNvSpPr>
            <a:spLocks noGrp="1"/>
          </p:cNvSpPr>
          <p:nvPr>
            <p:ph type="title"/>
          </p:nvPr>
        </p:nvSpPr>
        <p:spPr/>
        <p:txBody>
          <a:bodyPr/>
          <a:lstStyle/>
          <a:p>
            <a:r>
              <a:rPr lang="en-US" dirty="0"/>
              <a:t>Setting RTMs: Overview</a:t>
            </a:r>
          </a:p>
        </p:txBody>
      </p:sp>
      <p:pic>
        <p:nvPicPr>
          <p:cNvPr id="7" name="Content Placeholder 6">
            <a:extLst>
              <a:ext uri="{FF2B5EF4-FFF2-40B4-BE49-F238E27FC236}">
                <a16:creationId xmlns:a16="http://schemas.microsoft.com/office/drawing/2014/main" id="{0D613EB3-26DD-4D0B-A757-0A23DF1CE0B1}"/>
              </a:ext>
            </a:extLst>
          </p:cNvPr>
          <p:cNvPicPr>
            <a:picLocks noGrp="1" noChangeAspect="1"/>
          </p:cNvPicPr>
          <p:nvPr>
            <p:ph sz="half" idx="1"/>
          </p:nvPr>
        </p:nvPicPr>
        <p:blipFill>
          <a:blip r:embed="rId2"/>
          <a:stretch>
            <a:fillRect/>
          </a:stretch>
        </p:blipFill>
        <p:spPr>
          <a:xfrm>
            <a:off x="570437" y="1041400"/>
            <a:ext cx="3888326" cy="5211763"/>
          </a:xfrm>
          <a:prstGeom prst="rect">
            <a:avLst/>
          </a:prstGeom>
        </p:spPr>
      </p:pic>
      <p:sp>
        <p:nvSpPr>
          <p:cNvPr id="6" name="Content Placeholder 5">
            <a:extLst>
              <a:ext uri="{FF2B5EF4-FFF2-40B4-BE49-F238E27FC236}">
                <a16:creationId xmlns:a16="http://schemas.microsoft.com/office/drawing/2014/main" id="{0C07B6C2-B101-4718-B63C-0C7A086F9207}"/>
              </a:ext>
            </a:extLst>
          </p:cNvPr>
          <p:cNvSpPr>
            <a:spLocks noGrp="1"/>
          </p:cNvSpPr>
          <p:nvPr>
            <p:ph sz="half" idx="2"/>
          </p:nvPr>
        </p:nvSpPr>
        <p:spPr>
          <a:xfrm>
            <a:off x="4629150" y="1041012"/>
            <a:ext cx="4114800" cy="5439532"/>
          </a:xfrm>
        </p:spPr>
        <p:txBody>
          <a:bodyPr>
            <a:normAutofit/>
          </a:bodyPr>
          <a:lstStyle/>
          <a:p>
            <a:r>
              <a:rPr lang="en-US" dirty="0"/>
              <a:t>Aim: To set reference tissue methods (RTMs) and their parameters for the package</a:t>
            </a:r>
          </a:p>
          <a:p>
            <a:r>
              <a:rPr lang="en-US" dirty="0"/>
              <a:t>Major procedures:</a:t>
            </a:r>
          </a:p>
          <a:p>
            <a:pPr lvl="1"/>
            <a:r>
              <a:rPr lang="en-US" dirty="0"/>
              <a:t>First, set the MPE preparation module (lower panel) by clicking the designated GUI (orange circle; upper panel)</a:t>
            </a:r>
          </a:p>
          <a:p>
            <a:pPr lvl="1"/>
            <a:r>
              <a:rPr lang="en-US" dirty="0"/>
              <a:t>Follow instructions given in the 1</a:t>
            </a:r>
            <a:r>
              <a:rPr lang="en-US" baseline="30000" dirty="0"/>
              <a:t>st</a:t>
            </a:r>
            <a:r>
              <a:rPr lang="en-US" dirty="0"/>
              <a:t> row</a:t>
            </a:r>
          </a:p>
          <a:p>
            <a:pPr lvl="1"/>
            <a:r>
              <a:rPr lang="en-US" dirty="0"/>
              <a:t>Bring in a method from the 1</a:t>
            </a:r>
            <a:r>
              <a:rPr lang="en-US" baseline="30000" dirty="0"/>
              <a:t>st</a:t>
            </a:r>
            <a:r>
              <a:rPr lang="en-US" dirty="0"/>
              <a:t> column GUIs to set relevant parameters (2</a:t>
            </a:r>
            <a:r>
              <a:rPr lang="en-US" baseline="30000" dirty="0"/>
              <a:t>nd</a:t>
            </a:r>
            <a:r>
              <a:rPr lang="en-US" dirty="0"/>
              <a:t> to 4</a:t>
            </a:r>
            <a:r>
              <a:rPr lang="en-US" baseline="30000" dirty="0"/>
              <a:t>th</a:t>
            </a:r>
            <a:r>
              <a:rPr lang="en-US" dirty="0"/>
              <a:t> columns)</a:t>
            </a:r>
          </a:p>
          <a:p>
            <a:pPr lvl="2"/>
            <a:r>
              <a:rPr lang="en-US" dirty="0"/>
              <a:t>See the quick guide (next slide) for methods</a:t>
            </a:r>
          </a:p>
          <a:p>
            <a:pPr lvl="2"/>
            <a:r>
              <a:rPr lang="en-US" dirty="0"/>
              <a:t>Hit ‘Save this method’ (bottom left) when done to move on to the next method</a:t>
            </a:r>
          </a:p>
          <a:p>
            <a:pPr lvl="1"/>
            <a:r>
              <a:rPr lang="en-US" dirty="0"/>
              <a:t>Go inclusive in the first cycle (i.e., for all PETs) to be selective in the second cycle.</a:t>
            </a:r>
          </a:p>
          <a:p>
            <a:pPr lvl="2"/>
            <a:r>
              <a:rPr lang="en-US" dirty="0"/>
              <a:t>Hit ‘Save to file’ if no more methods to set (= the end of the first cycle)</a:t>
            </a:r>
          </a:p>
          <a:p>
            <a:pPr lvl="1"/>
            <a:r>
              <a:rPr lang="en-US" dirty="0"/>
              <a:t>Visit already-selected (light green) methods one-by-one in the second cycle</a:t>
            </a:r>
          </a:p>
          <a:p>
            <a:pPr lvl="2"/>
            <a:r>
              <a:rPr lang="en-US" dirty="0"/>
              <a:t>Adjust applicable PET sans and hit ‘Save this method’ to move on to the next method</a:t>
            </a:r>
          </a:p>
          <a:p>
            <a:pPr lvl="3"/>
            <a:r>
              <a:rPr lang="en-US" dirty="0"/>
              <a:t>e.g., 20T90 for PET 1 (tracer A) and 40T90 for PET 2 (tracer B) for PRGA </a:t>
            </a:r>
          </a:p>
          <a:p>
            <a:pPr lvl="2"/>
            <a:r>
              <a:rPr lang="en-US" dirty="0"/>
              <a:t>Hit ‘Save to file’ when all methods are done (= the end of second cycle)</a:t>
            </a:r>
          </a:p>
        </p:txBody>
      </p:sp>
    </p:spTree>
    <p:extLst>
      <p:ext uri="{BB962C8B-B14F-4D97-AF65-F5344CB8AC3E}">
        <p14:creationId xmlns:p14="http://schemas.microsoft.com/office/powerpoint/2010/main" val="2694864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FD338D-313F-406A-9B39-3AF228CF73BE}"/>
              </a:ext>
            </a:extLst>
          </p:cNvPr>
          <p:cNvSpPr>
            <a:spLocks noGrp="1"/>
          </p:cNvSpPr>
          <p:nvPr>
            <p:ph type="title"/>
          </p:nvPr>
        </p:nvSpPr>
        <p:spPr>
          <a:xfrm>
            <a:off x="628650" y="274320"/>
            <a:ext cx="7886700" cy="548640"/>
          </a:xfrm>
        </p:spPr>
        <p:txBody>
          <a:bodyPr>
            <a:normAutofit fontScale="90000"/>
          </a:bodyPr>
          <a:lstStyle/>
          <a:p>
            <a:r>
              <a:rPr lang="en-US" dirty="0"/>
              <a:t>RTMs: Quick Guide</a:t>
            </a:r>
          </a:p>
        </p:txBody>
      </p:sp>
      <p:graphicFrame>
        <p:nvGraphicFramePr>
          <p:cNvPr id="8" name="Table 8">
            <a:extLst>
              <a:ext uri="{FF2B5EF4-FFF2-40B4-BE49-F238E27FC236}">
                <a16:creationId xmlns:a16="http://schemas.microsoft.com/office/drawing/2014/main" id="{5353CF62-C70C-4773-B84B-567A1ACA9384}"/>
              </a:ext>
            </a:extLst>
          </p:cNvPr>
          <p:cNvGraphicFramePr>
            <a:graphicFrameLocks noGrp="1"/>
          </p:cNvGraphicFramePr>
          <p:nvPr>
            <p:ph sz="quarter" idx="10"/>
            <p:extLst>
              <p:ext uri="{D42A27DB-BD31-4B8C-83A1-F6EECF244321}">
                <p14:modId xmlns:p14="http://schemas.microsoft.com/office/powerpoint/2010/main" val="1203402728"/>
              </p:ext>
            </p:extLst>
          </p:nvPr>
        </p:nvGraphicFramePr>
        <p:xfrm>
          <a:off x="0" y="928688"/>
          <a:ext cx="9144000" cy="5877560"/>
        </p:xfrm>
        <a:graphic>
          <a:graphicData uri="http://schemas.openxmlformats.org/drawingml/2006/table">
            <a:tbl>
              <a:tblPr firstRow="1" bandRow="1">
                <a:tableStyleId>{5C22544A-7EE6-4342-B048-85BDC9FD1C3A}</a:tableStyleId>
              </a:tblPr>
              <a:tblGrid>
                <a:gridCol w="1626243">
                  <a:extLst>
                    <a:ext uri="{9D8B030D-6E8A-4147-A177-3AD203B41FA5}">
                      <a16:colId xmlns:a16="http://schemas.microsoft.com/office/drawing/2014/main" val="3952390165"/>
                    </a:ext>
                  </a:extLst>
                </a:gridCol>
                <a:gridCol w="7517757">
                  <a:extLst>
                    <a:ext uri="{9D8B030D-6E8A-4147-A177-3AD203B41FA5}">
                      <a16:colId xmlns:a16="http://schemas.microsoft.com/office/drawing/2014/main" val="2385385449"/>
                    </a:ext>
                  </a:extLst>
                </a:gridCol>
              </a:tblGrid>
              <a:tr h="370840">
                <a:tc>
                  <a:txBody>
                    <a:bodyPr/>
                    <a:lstStyle/>
                    <a:p>
                      <a:pPr algn="ctr"/>
                      <a:r>
                        <a:rPr lang="en-US" sz="1600" dirty="0"/>
                        <a:t>Methods</a:t>
                      </a:r>
                    </a:p>
                  </a:txBody>
                  <a:tcPr/>
                </a:tc>
                <a:tc>
                  <a:txBody>
                    <a:bodyPr/>
                    <a:lstStyle/>
                    <a:p>
                      <a:pPr algn="ctr"/>
                      <a:r>
                        <a:rPr lang="en-US" sz="1600" dirty="0"/>
                        <a:t>Explanations</a:t>
                      </a:r>
                    </a:p>
                  </a:txBody>
                  <a:tcPr/>
                </a:tc>
                <a:extLst>
                  <a:ext uri="{0D108BD9-81ED-4DB2-BD59-A6C34878D82A}">
                    <a16:rowId xmlns:a16="http://schemas.microsoft.com/office/drawing/2014/main" val="868518618"/>
                  </a:ext>
                </a:extLst>
              </a:tr>
              <a:tr h="370840">
                <a:tc>
                  <a:txBody>
                    <a:bodyPr/>
                    <a:lstStyle/>
                    <a:p>
                      <a:pPr algn="ctr"/>
                      <a:r>
                        <a:rPr lang="en-US" sz="1600" dirty="0"/>
                        <a:t>MRTM2</a:t>
                      </a:r>
                    </a:p>
                  </a:txBody>
                  <a:tcPr anchor="ctr"/>
                </a:tc>
                <a:tc>
                  <a:txBody>
                    <a:bodyPr/>
                    <a:lstStyle/>
                    <a:p>
                      <a:r>
                        <a:rPr lang="en-US" sz="1600" dirty="0"/>
                        <a:t>Multilinear reference tissue method with 2 parameters (</a:t>
                      </a:r>
                      <a:r>
                        <a:rPr lang="en-US" sz="1600" dirty="0" err="1"/>
                        <a:t>Ichise</a:t>
                      </a:r>
                      <a:r>
                        <a:rPr lang="en-US" sz="1600" dirty="0"/>
                        <a:t> et al., 2003)</a:t>
                      </a:r>
                    </a:p>
                    <a:p>
                      <a:r>
                        <a:rPr lang="en-US" sz="1600" dirty="0"/>
                        <a:t>Treatment of k2R </a:t>
                      </a:r>
                      <a:r>
                        <a:rPr lang="en-US" sz="1400" dirty="0"/>
                        <a:t>(k2, the brain-blood clearance constant of the reference region):</a:t>
                      </a:r>
                    </a:p>
                    <a:p>
                      <a:pPr marL="173038" indent="-173038">
                        <a:buFont typeface="Arial" panose="020B0604020202020204" pitchFamily="34" charset="0"/>
                        <a:buChar char="•"/>
                      </a:pPr>
                      <a:r>
                        <a:rPr lang="en-US" sz="1400" dirty="0"/>
                        <a:t>Median k2R: Use the median values of k2R (across regions) from the 3-parameter fit</a:t>
                      </a:r>
                    </a:p>
                    <a:p>
                      <a:pPr marL="173038" indent="-173038">
                        <a:buFont typeface="Arial" panose="020B0604020202020204" pitchFamily="34" charset="0"/>
                        <a:buChar char="•"/>
                      </a:pPr>
                      <a:r>
                        <a:rPr lang="en-US" sz="1400" dirty="0"/>
                        <a:t>Optimize: Optimize k2R by minimizing the total RSS across regions. Referred to as optk2R here.</a:t>
                      </a:r>
                    </a:p>
                    <a:p>
                      <a:pPr marL="173038" indent="-173038">
                        <a:buFont typeface="Arial" panose="020B0604020202020204" pitchFamily="34" charset="0"/>
                        <a:buChar char="•"/>
                      </a:pPr>
                      <a:r>
                        <a:rPr lang="en-US" sz="1400" dirty="0"/>
                        <a:t>Fix as RTGA: fix k2R at the user-entered k2R value(s) for PRGA (need to set)</a:t>
                      </a:r>
                    </a:p>
                  </a:txBody>
                  <a:tcPr/>
                </a:tc>
                <a:extLst>
                  <a:ext uri="{0D108BD9-81ED-4DB2-BD59-A6C34878D82A}">
                    <a16:rowId xmlns:a16="http://schemas.microsoft.com/office/drawing/2014/main" val="966551357"/>
                  </a:ext>
                </a:extLst>
              </a:tr>
              <a:tr h="370840">
                <a:tc>
                  <a:txBody>
                    <a:bodyPr/>
                    <a:lstStyle/>
                    <a:p>
                      <a:pPr algn="ctr"/>
                      <a:r>
                        <a:rPr lang="en-US" sz="1600" dirty="0"/>
                        <a:t>RTGA</a:t>
                      </a:r>
                    </a:p>
                  </a:txBody>
                  <a:tcPr anchor="ctr"/>
                </a:tc>
                <a:tc>
                  <a:txBody>
                    <a:bodyPr/>
                    <a:lstStyle/>
                    <a:p>
                      <a:r>
                        <a:rPr lang="en-US" sz="1600" dirty="0"/>
                        <a:t>Reference tissue graphical analysis (Logan et al., 1996)</a:t>
                      </a:r>
                    </a:p>
                    <a:p>
                      <a:pPr marL="173038" indent="-173038">
                        <a:buFont typeface="Arial" panose="020B0604020202020204" pitchFamily="34" charset="0"/>
                        <a:buChar char="•"/>
                      </a:pPr>
                      <a:r>
                        <a:rPr lang="en-US" sz="1400" dirty="0"/>
                        <a:t>RTGA will be performed in two ways: Fixing k2R at the user-entered k2R value(s), and optimizing k2R by minimizing the total RSS across regions (Referred to as optk2R)</a:t>
                      </a:r>
                    </a:p>
                  </a:txBody>
                  <a:tcPr/>
                </a:tc>
                <a:extLst>
                  <a:ext uri="{0D108BD9-81ED-4DB2-BD59-A6C34878D82A}">
                    <a16:rowId xmlns:a16="http://schemas.microsoft.com/office/drawing/2014/main" val="4050426604"/>
                  </a:ext>
                </a:extLst>
              </a:tr>
              <a:tr h="370840">
                <a:tc>
                  <a:txBody>
                    <a:bodyPr/>
                    <a:lstStyle/>
                    <a:p>
                      <a:pPr algn="ctr"/>
                      <a:r>
                        <a:rPr lang="en-US" sz="1600" dirty="0"/>
                        <a:t>BPIT</a:t>
                      </a:r>
                    </a:p>
                  </a:txBody>
                  <a:tcPr anchor="ctr"/>
                </a:tc>
                <a:tc>
                  <a:txBody>
                    <a:bodyPr/>
                    <a:lstStyle/>
                    <a:p>
                      <a:r>
                        <a:rPr lang="en-US" sz="1600" dirty="0"/>
                        <a:t>Bolus-plus-infusion transformation (Kuwabara et al., 2013)</a:t>
                      </a:r>
                    </a:p>
                  </a:txBody>
                  <a:tcPr/>
                </a:tc>
                <a:extLst>
                  <a:ext uri="{0D108BD9-81ED-4DB2-BD59-A6C34878D82A}">
                    <a16:rowId xmlns:a16="http://schemas.microsoft.com/office/drawing/2014/main" val="3069877233"/>
                  </a:ext>
                </a:extLst>
              </a:tr>
              <a:tr h="370840">
                <a:tc>
                  <a:txBody>
                    <a:bodyPr/>
                    <a:lstStyle/>
                    <a:p>
                      <a:pPr algn="ctr"/>
                      <a:r>
                        <a:rPr lang="en-US" sz="1600" dirty="0"/>
                        <a:t>TRR (SUVR)</a:t>
                      </a:r>
                    </a:p>
                  </a:txBody>
                  <a:tcPr anchor="ctr"/>
                </a:tc>
                <a:tc>
                  <a:txBody>
                    <a:bodyPr/>
                    <a:lstStyle/>
                    <a:p>
                      <a:r>
                        <a:rPr lang="en-US" sz="1600" dirty="0"/>
                        <a:t>Target-reference tissue ratio</a:t>
                      </a:r>
                    </a:p>
                  </a:txBody>
                  <a:tcPr/>
                </a:tc>
                <a:extLst>
                  <a:ext uri="{0D108BD9-81ED-4DB2-BD59-A6C34878D82A}">
                    <a16:rowId xmlns:a16="http://schemas.microsoft.com/office/drawing/2014/main" val="1758204618"/>
                  </a:ext>
                </a:extLst>
              </a:tr>
              <a:tr h="370840">
                <a:tc>
                  <a:txBody>
                    <a:bodyPr/>
                    <a:lstStyle/>
                    <a:p>
                      <a:pPr algn="ctr"/>
                      <a:r>
                        <a:rPr lang="en-US" sz="1600" dirty="0"/>
                        <a:t>SRTM2</a:t>
                      </a:r>
                    </a:p>
                  </a:txBody>
                  <a:tcPr anchor="ctr"/>
                </a:tc>
                <a:tc>
                  <a:txBody>
                    <a:bodyPr/>
                    <a:lstStyle/>
                    <a:p>
                      <a:r>
                        <a:rPr lang="en-US" sz="1600" dirty="0"/>
                        <a:t>Simplified reference tissue method with 2 parameters (</a:t>
                      </a:r>
                      <a:r>
                        <a:rPr lang="en-US" sz="1600" dirty="0" err="1"/>
                        <a:t>Lammertsma</a:t>
                      </a:r>
                      <a:r>
                        <a:rPr lang="en-US" sz="1600" dirty="0"/>
                        <a:t> and Hume, 1996)</a:t>
                      </a:r>
                    </a:p>
                    <a:p>
                      <a:pPr marL="173038" indent="-173038">
                        <a:buFont typeface="Arial" panose="020B0604020202020204" pitchFamily="34" charset="0"/>
                        <a:buChar char="•"/>
                      </a:pPr>
                      <a:r>
                        <a:rPr lang="en-US" sz="1400" dirty="0"/>
                        <a:t>Not recommended by IDAE because SRTM2 yields practically identical values of BPND to MRTM2, while computationally more demanding.</a:t>
                      </a:r>
                    </a:p>
                    <a:p>
                      <a:pPr marL="173038" indent="-173038">
                        <a:buFont typeface="Arial" panose="020B0604020202020204" pitchFamily="34" charset="0"/>
                        <a:buChar char="•"/>
                      </a:pPr>
                      <a:r>
                        <a:rPr lang="en-US" sz="1400" dirty="0"/>
                        <a:t>Wu and Carson, 2002 should be credited for the 2 parameter version</a:t>
                      </a:r>
                    </a:p>
                  </a:txBody>
                  <a:tcPr/>
                </a:tc>
                <a:extLst>
                  <a:ext uri="{0D108BD9-81ED-4DB2-BD59-A6C34878D82A}">
                    <a16:rowId xmlns:a16="http://schemas.microsoft.com/office/drawing/2014/main" val="2653705363"/>
                  </a:ext>
                </a:extLst>
              </a:tr>
              <a:tr h="370840">
                <a:tc>
                  <a:txBody>
                    <a:bodyPr/>
                    <a:lstStyle/>
                    <a:p>
                      <a:pPr algn="ctr"/>
                      <a:r>
                        <a:rPr lang="en-US" sz="1600" dirty="0"/>
                        <a:t>SUV</a:t>
                      </a:r>
                    </a:p>
                  </a:txBody>
                  <a:tcPr anchor="ctr"/>
                </a:tc>
                <a:tc>
                  <a:txBody>
                    <a:bodyPr/>
                    <a:lstStyle/>
                    <a:p>
                      <a:r>
                        <a:rPr lang="en-US" sz="1600" dirty="0"/>
                        <a:t>Standard uptake value</a:t>
                      </a:r>
                    </a:p>
                  </a:txBody>
                  <a:tcPr/>
                </a:tc>
                <a:extLst>
                  <a:ext uri="{0D108BD9-81ED-4DB2-BD59-A6C34878D82A}">
                    <a16:rowId xmlns:a16="http://schemas.microsoft.com/office/drawing/2014/main" val="1316978499"/>
                  </a:ext>
                </a:extLst>
              </a:tr>
              <a:tr h="370840">
                <a:tc gridSpan="2">
                  <a:txBody>
                    <a:bodyPr/>
                    <a:lstStyle/>
                    <a:p>
                      <a:pPr algn="ctr"/>
                      <a:r>
                        <a:rPr lang="en-US" sz="1600" dirty="0"/>
                        <a:t>On the circulation times for data analysis</a:t>
                      </a:r>
                    </a:p>
                  </a:txBody>
                  <a:tcPr/>
                </a:tc>
                <a:tc hMerge="1">
                  <a:txBody>
                    <a:bodyPr/>
                    <a:lstStyle/>
                    <a:p>
                      <a:endParaRPr lang="en-US" sz="1600" dirty="0"/>
                    </a:p>
                  </a:txBody>
                  <a:tcPr/>
                </a:tc>
                <a:extLst>
                  <a:ext uri="{0D108BD9-81ED-4DB2-BD59-A6C34878D82A}">
                    <a16:rowId xmlns:a16="http://schemas.microsoft.com/office/drawing/2014/main" val="3705975764"/>
                  </a:ext>
                </a:extLst>
              </a:tr>
              <a:tr h="370840">
                <a:tc>
                  <a:txBody>
                    <a:bodyPr/>
                    <a:lstStyle/>
                    <a:p>
                      <a:pPr algn="ctr"/>
                      <a:r>
                        <a:rPr lang="en-US" sz="1600" dirty="0"/>
                        <a:t>IDAE’s</a:t>
                      </a:r>
                    </a:p>
                    <a:p>
                      <a:pPr algn="ctr"/>
                      <a:r>
                        <a:rPr lang="en-US" sz="1600" dirty="0"/>
                        <a:t>t*</a:t>
                      </a:r>
                      <a:r>
                        <a:rPr lang="en-US" sz="1600" dirty="0" err="1"/>
                        <a:t>TT</a:t>
                      </a:r>
                      <a:r>
                        <a:rPr lang="en-US" sz="1600" baseline="-25000" dirty="0" err="1"/>
                        <a:t>end</a:t>
                      </a:r>
                      <a:r>
                        <a:rPr lang="en-US" sz="1600" dirty="0"/>
                        <a:t> Format</a:t>
                      </a:r>
                    </a:p>
                  </a:txBody>
                  <a:tcPr anchor="ctr"/>
                </a:tc>
                <a:tc>
                  <a:txBody>
                    <a:bodyPr/>
                    <a:lstStyle/>
                    <a:p>
                      <a:r>
                        <a:rPr lang="en-US" sz="1600" dirty="0"/>
                        <a:t>All RTMs assumes the conditions for a method are met a segment of the total scan from the start-analysis time (denoted by t*) and the end-analysis time (T</a:t>
                      </a:r>
                      <a:r>
                        <a:rPr lang="en-US" sz="1600" baseline="-25000" dirty="0"/>
                        <a:t>end</a:t>
                      </a:r>
                      <a:r>
                        <a:rPr lang="en-US" sz="1600" dirty="0"/>
                        <a:t>). In IDAE, the start- and end analysis can be specified by a t*</a:t>
                      </a:r>
                      <a:r>
                        <a:rPr lang="en-US" sz="1600" dirty="0" err="1"/>
                        <a:t>TT</a:t>
                      </a:r>
                      <a:r>
                        <a:rPr lang="en-US" sz="1600" baseline="-25000" dirty="0" err="1"/>
                        <a:t>end</a:t>
                      </a:r>
                      <a:r>
                        <a:rPr lang="en-US" sz="1600" dirty="0"/>
                        <a:t> format (e.g., 20T80 for a t* of 20 min, and an end-analysis time of 80 min)</a:t>
                      </a:r>
                    </a:p>
                  </a:txBody>
                  <a:tcPr/>
                </a:tc>
                <a:extLst>
                  <a:ext uri="{0D108BD9-81ED-4DB2-BD59-A6C34878D82A}">
                    <a16:rowId xmlns:a16="http://schemas.microsoft.com/office/drawing/2014/main" val="3585154717"/>
                  </a:ext>
                </a:extLst>
              </a:tr>
            </a:tbl>
          </a:graphicData>
        </a:graphic>
      </p:graphicFrame>
    </p:spTree>
    <p:extLst>
      <p:ext uri="{BB962C8B-B14F-4D97-AF65-F5344CB8AC3E}">
        <p14:creationId xmlns:p14="http://schemas.microsoft.com/office/powerpoint/2010/main" val="1471168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0E97B-2DE5-48F7-9D29-5D753D9F98EF}"/>
              </a:ext>
            </a:extLst>
          </p:cNvPr>
          <p:cNvSpPr>
            <a:spLocks noGrp="1"/>
          </p:cNvSpPr>
          <p:nvPr>
            <p:ph type="title"/>
          </p:nvPr>
        </p:nvSpPr>
        <p:spPr/>
        <p:txBody>
          <a:bodyPr/>
          <a:lstStyle/>
          <a:p>
            <a:r>
              <a:rPr lang="en-US" dirty="0"/>
              <a:t>Setting MRTM2: First cycle</a:t>
            </a:r>
          </a:p>
        </p:txBody>
      </p:sp>
      <p:pic>
        <p:nvPicPr>
          <p:cNvPr id="5" name="Content Placeholder 4">
            <a:extLst>
              <a:ext uri="{FF2B5EF4-FFF2-40B4-BE49-F238E27FC236}">
                <a16:creationId xmlns:a16="http://schemas.microsoft.com/office/drawing/2014/main" id="{3BE69C2C-2BDD-4A5F-8A66-C24325BB117A}"/>
              </a:ext>
            </a:extLst>
          </p:cNvPr>
          <p:cNvPicPr>
            <a:picLocks noGrp="1" noChangeAspect="1"/>
          </p:cNvPicPr>
          <p:nvPr>
            <p:ph sz="half" idx="1"/>
          </p:nvPr>
        </p:nvPicPr>
        <p:blipFill>
          <a:blip r:embed="rId3"/>
          <a:stretch>
            <a:fillRect/>
          </a:stretch>
        </p:blipFill>
        <p:spPr>
          <a:xfrm>
            <a:off x="457200" y="1536746"/>
            <a:ext cx="4114800" cy="4221071"/>
          </a:xfrm>
          <a:prstGeom prst="rect">
            <a:avLst/>
          </a:prstGeom>
        </p:spPr>
      </p:pic>
      <p:sp>
        <p:nvSpPr>
          <p:cNvPr id="4" name="Content Placeholder 3">
            <a:extLst>
              <a:ext uri="{FF2B5EF4-FFF2-40B4-BE49-F238E27FC236}">
                <a16:creationId xmlns:a16="http://schemas.microsoft.com/office/drawing/2014/main" id="{4149FCF3-F7CF-4198-B8EC-4BB217BF9C42}"/>
              </a:ext>
            </a:extLst>
          </p:cNvPr>
          <p:cNvSpPr>
            <a:spLocks noGrp="1"/>
          </p:cNvSpPr>
          <p:nvPr>
            <p:ph sz="half" idx="2"/>
          </p:nvPr>
        </p:nvSpPr>
        <p:spPr>
          <a:xfrm>
            <a:off x="4629150" y="919484"/>
            <a:ext cx="4114800" cy="5869067"/>
          </a:xfrm>
        </p:spPr>
        <p:txBody>
          <a:bodyPr>
            <a:normAutofit/>
          </a:bodyPr>
          <a:lstStyle/>
          <a:p>
            <a:r>
              <a:rPr lang="en-US" dirty="0"/>
              <a:t>Hit MRTM2 to start with.</a:t>
            </a:r>
          </a:p>
          <a:p>
            <a:pPr lvl="1"/>
            <a:r>
              <a:rPr lang="en-US" dirty="0"/>
              <a:t>MRTM2 will be shown in the orange GUI while GUIs for other methods are disabled</a:t>
            </a:r>
          </a:p>
          <a:p>
            <a:r>
              <a:rPr lang="en-US" dirty="0"/>
              <a:t>Default parameters will be shown initially. Users can modify them as needed as follows:</a:t>
            </a:r>
          </a:p>
          <a:p>
            <a:pPr lvl="1"/>
            <a:r>
              <a:rPr lang="en-US" dirty="0"/>
              <a:t>Time: the circulation time for the analysis in </a:t>
            </a:r>
            <a:r>
              <a:rPr lang="en-US" dirty="0" err="1"/>
              <a:t>startTend</a:t>
            </a:r>
            <a:r>
              <a:rPr lang="en-US" dirty="0"/>
              <a:t> format: 5T90 to use 5-90 min frames</a:t>
            </a:r>
          </a:p>
          <a:p>
            <a:pPr lvl="2"/>
            <a:r>
              <a:rPr lang="en-US" dirty="0"/>
              <a:t>Hit an available GUI (5T90 initially) to modify it. The GUI becomes editable. Enter your values and hit ‘enter’ to quit the editable mode.</a:t>
            </a:r>
          </a:p>
          <a:p>
            <a:pPr lvl="2"/>
            <a:r>
              <a:rPr lang="en-US" dirty="0"/>
              <a:t>Hit the GUI with * (arrow in left insert) to set another circulation time (by the start time increase by 5 min; thus 10T90) (middle insert)</a:t>
            </a:r>
          </a:p>
          <a:p>
            <a:pPr lvl="2"/>
            <a:r>
              <a:rPr lang="en-US" dirty="0"/>
              <a:t>Hit the GUI to modify it as show above. And hit return when done (right insert)</a:t>
            </a:r>
          </a:p>
          <a:p>
            <a:pPr lvl="1"/>
            <a:r>
              <a:rPr lang="en-US" dirty="0"/>
              <a:t>Reference region: Pre-selected reference regions (‘R’ regions) will appear here.</a:t>
            </a:r>
          </a:p>
          <a:p>
            <a:pPr lvl="2"/>
            <a:r>
              <a:rPr lang="en-US" dirty="0"/>
              <a:t>Go inclusive in the first cycle. For example, select all reference regions when reference regions differ among tracers of the scans (PET 1, 2, etc.).</a:t>
            </a:r>
          </a:p>
          <a:p>
            <a:pPr lvl="1"/>
            <a:r>
              <a:rPr lang="en-US" dirty="0"/>
              <a:t>See ‘Quick Guide’ for k2R </a:t>
            </a:r>
          </a:p>
          <a:p>
            <a:pPr lvl="2"/>
            <a:r>
              <a:rPr lang="en-US" dirty="0"/>
              <a:t>all checked will be performed</a:t>
            </a:r>
          </a:p>
          <a:p>
            <a:pPr lvl="2"/>
            <a:r>
              <a:rPr lang="en-US" dirty="0"/>
              <a:t>Need to add RTGA if to use the ‘fix as RTGA’ option</a:t>
            </a:r>
          </a:p>
          <a:p>
            <a:r>
              <a:rPr lang="en-US" dirty="0"/>
              <a:t>Hit ‘Save this method’ GUI when done</a:t>
            </a:r>
          </a:p>
        </p:txBody>
      </p:sp>
      <p:sp>
        <p:nvSpPr>
          <p:cNvPr id="3" name="Rectangle 2">
            <a:extLst>
              <a:ext uri="{FF2B5EF4-FFF2-40B4-BE49-F238E27FC236}">
                <a16:creationId xmlns:a16="http://schemas.microsoft.com/office/drawing/2014/main" id="{B6803DBA-C88D-42E6-8B1E-C71B7BDDFF38}"/>
              </a:ext>
            </a:extLst>
          </p:cNvPr>
          <p:cNvSpPr/>
          <p:nvPr/>
        </p:nvSpPr>
        <p:spPr>
          <a:xfrm>
            <a:off x="1469985" y="2210765"/>
            <a:ext cx="422476" cy="24306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154534"/>
      </p:ext>
    </p:extLst>
  </p:cSld>
  <p:clrMapOvr>
    <a:masterClrMapping/>
  </p:clrMapOvr>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E315-0F50-45B9-BC70-3F7FA90AB418}"/>
              </a:ext>
            </a:extLst>
          </p:cNvPr>
          <p:cNvSpPr>
            <a:spLocks noGrp="1"/>
          </p:cNvSpPr>
          <p:nvPr>
            <p:ph type="title"/>
          </p:nvPr>
        </p:nvSpPr>
        <p:spPr/>
        <p:txBody>
          <a:bodyPr/>
          <a:lstStyle/>
          <a:p>
            <a:r>
              <a:rPr lang="en-US" dirty="0"/>
              <a:t>Setting RTGA: First Cycle</a:t>
            </a:r>
          </a:p>
        </p:txBody>
      </p:sp>
      <p:pic>
        <p:nvPicPr>
          <p:cNvPr id="5" name="Content Placeholder 4">
            <a:extLst>
              <a:ext uri="{FF2B5EF4-FFF2-40B4-BE49-F238E27FC236}">
                <a16:creationId xmlns:a16="http://schemas.microsoft.com/office/drawing/2014/main" id="{D2E9E47D-3E6D-4162-A51F-C195E0061DE9}"/>
              </a:ext>
            </a:extLst>
          </p:cNvPr>
          <p:cNvPicPr>
            <a:picLocks noGrp="1" noChangeAspect="1"/>
          </p:cNvPicPr>
          <p:nvPr>
            <p:ph sz="half" idx="1"/>
          </p:nvPr>
        </p:nvPicPr>
        <p:blipFill>
          <a:blip r:embed="rId2"/>
          <a:stretch>
            <a:fillRect/>
          </a:stretch>
        </p:blipFill>
        <p:spPr>
          <a:xfrm>
            <a:off x="457200" y="1041012"/>
            <a:ext cx="4114800" cy="4049550"/>
          </a:xfrm>
          <a:prstGeom prst="rect">
            <a:avLst/>
          </a:prstGeom>
        </p:spPr>
      </p:pic>
      <p:sp>
        <p:nvSpPr>
          <p:cNvPr id="4" name="Content Placeholder 3">
            <a:extLst>
              <a:ext uri="{FF2B5EF4-FFF2-40B4-BE49-F238E27FC236}">
                <a16:creationId xmlns:a16="http://schemas.microsoft.com/office/drawing/2014/main" id="{DE81FD14-EE4F-4A66-87C4-16DEAC60D764}"/>
              </a:ext>
            </a:extLst>
          </p:cNvPr>
          <p:cNvSpPr>
            <a:spLocks noGrp="1"/>
          </p:cNvSpPr>
          <p:nvPr>
            <p:ph sz="half" idx="2"/>
          </p:nvPr>
        </p:nvSpPr>
        <p:spPr>
          <a:xfrm>
            <a:off x="4629150" y="1041012"/>
            <a:ext cx="4114800" cy="5212080"/>
          </a:xfrm>
        </p:spPr>
        <p:txBody>
          <a:bodyPr/>
          <a:lstStyle/>
          <a:p>
            <a:r>
              <a:rPr lang="en-US" dirty="0"/>
              <a:t>Hit RTGA to start with</a:t>
            </a:r>
          </a:p>
          <a:p>
            <a:pPr lvl="1"/>
            <a:r>
              <a:rPr lang="en-US" dirty="0"/>
              <a:t>MRTM2 which was set in the previous slide is marked by light green, although it is disabled along with other non-RTGA methods</a:t>
            </a:r>
          </a:p>
          <a:p>
            <a:r>
              <a:rPr lang="en-US" dirty="0"/>
              <a:t>Default parameters are shown initially</a:t>
            </a:r>
          </a:p>
          <a:p>
            <a:pPr lvl="1"/>
            <a:r>
              <a:rPr lang="en-US" dirty="0"/>
              <a:t>The values of k2 of the reference region (k2R) must be provided for RTGA. Users can:</a:t>
            </a:r>
          </a:p>
          <a:p>
            <a:pPr lvl="2"/>
            <a:r>
              <a:rPr lang="en-US" dirty="0"/>
              <a:t>Use IDAE-recommended values, then edit them if needed</a:t>
            </a:r>
          </a:p>
          <a:p>
            <a:pPr lvl="2"/>
            <a:r>
              <a:rPr lang="en-US" dirty="0"/>
              <a:t>If the value is unknown yet, run MRTM2 and obtain mean k2R across subjects</a:t>
            </a:r>
          </a:p>
          <a:p>
            <a:pPr lvl="2"/>
            <a:r>
              <a:rPr lang="en-US" dirty="0"/>
              <a:t>When the study involve multiple tracers of different k2R values, enter all in the first cycle and make them tracer-specific in the second cycle</a:t>
            </a:r>
          </a:p>
          <a:p>
            <a:pPr lvl="1"/>
            <a:r>
              <a:rPr lang="en-US" dirty="0"/>
              <a:t>An example of RTGA setting is shown in insert</a:t>
            </a:r>
          </a:p>
          <a:p>
            <a:pPr lvl="2"/>
            <a:r>
              <a:rPr lang="en-US" dirty="0"/>
              <a:t>Three values for t* (the start of asymptote for RTGA plots) were set to examine which t* is appropriate to [11C]CFN</a:t>
            </a:r>
          </a:p>
          <a:p>
            <a:r>
              <a:rPr lang="en-US" dirty="0"/>
              <a:t>Hit ‘Save this method’ GUI when done</a:t>
            </a:r>
          </a:p>
          <a:p>
            <a:pPr lvl="1"/>
            <a:r>
              <a:rPr lang="en-US" dirty="0"/>
              <a:t>If no more RTMs to define, hit ‘Save to file’ GUI</a:t>
            </a:r>
          </a:p>
        </p:txBody>
      </p:sp>
    </p:spTree>
    <p:extLst>
      <p:ext uri="{BB962C8B-B14F-4D97-AF65-F5344CB8AC3E}">
        <p14:creationId xmlns:p14="http://schemas.microsoft.com/office/powerpoint/2010/main" val="1321925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D5DC-8CF9-48CD-8D5A-D42503B2ECBB}"/>
              </a:ext>
            </a:extLst>
          </p:cNvPr>
          <p:cNvSpPr>
            <a:spLocks noGrp="1"/>
          </p:cNvSpPr>
          <p:nvPr>
            <p:ph type="title"/>
          </p:nvPr>
        </p:nvSpPr>
        <p:spPr/>
        <p:txBody>
          <a:bodyPr/>
          <a:lstStyle/>
          <a:p>
            <a:r>
              <a:rPr lang="en-US" dirty="0"/>
              <a:t>Setting MRTM2: Second Cycle</a:t>
            </a:r>
          </a:p>
        </p:txBody>
      </p:sp>
      <p:pic>
        <p:nvPicPr>
          <p:cNvPr id="6" name="Content Placeholder 5">
            <a:extLst>
              <a:ext uri="{FF2B5EF4-FFF2-40B4-BE49-F238E27FC236}">
                <a16:creationId xmlns:a16="http://schemas.microsoft.com/office/drawing/2014/main" id="{BF0F3184-DE75-408F-B69C-ED01203A2BEF}"/>
              </a:ext>
            </a:extLst>
          </p:cNvPr>
          <p:cNvPicPr>
            <a:picLocks noGrp="1" noChangeAspect="1"/>
          </p:cNvPicPr>
          <p:nvPr>
            <p:ph sz="half" idx="1"/>
          </p:nvPr>
        </p:nvPicPr>
        <p:blipFill>
          <a:blip r:embed="rId2"/>
          <a:stretch>
            <a:fillRect/>
          </a:stretch>
        </p:blipFill>
        <p:spPr>
          <a:xfrm>
            <a:off x="457200" y="1041012"/>
            <a:ext cx="4114800" cy="4214351"/>
          </a:xfrm>
        </p:spPr>
      </p:pic>
      <p:sp>
        <p:nvSpPr>
          <p:cNvPr id="4" name="Content Placeholder 3">
            <a:extLst>
              <a:ext uri="{FF2B5EF4-FFF2-40B4-BE49-F238E27FC236}">
                <a16:creationId xmlns:a16="http://schemas.microsoft.com/office/drawing/2014/main" id="{B686B658-5DC4-4173-B141-9102F795A0D8}"/>
              </a:ext>
            </a:extLst>
          </p:cNvPr>
          <p:cNvSpPr>
            <a:spLocks noGrp="1"/>
          </p:cNvSpPr>
          <p:nvPr>
            <p:ph sz="half" idx="2"/>
          </p:nvPr>
        </p:nvSpPr>
        <p:spPr>
          <a:xfrm>
            <a:off x="4629150" y="1041012"/>
            <a:ext cx="4114800" cy="5212080"/>
          </a:xfrm>
        </p:spPr>
        <p:txBody>
          <a:bodyPr/>
          <a:lstStyle/>
          <a:p>
            <a:r>
              <a:rPr lang="en-US" dirty="0"/>
              <a:t>Assume that ‘Save to file’ GUI was hit after setting MRTM2 and RTGA</a:t>
            </a:r>
          </a:p>
          <a:p>
            <a:pPr lvl="1"/>
            <a:r>
              <a:rPr lang="en-US" dirty="0"/>
              <a:t>Then, the module goes into the second cycle (pink instruction GUI)</a:t>
            </a:r>
          </a:p>
          <a:p>
            <a:pPr lvl="1"/>
            <a:r>
              <a:rPr lang="en-US" dirty="0"/>
              <a:t>Select a method among green GUIs (MRTM2 in this case)</a:t>
            </a:r>
          </a:p>
          <a:p>
            <a:pPr lvl="1"/>
            <a:r>
              <a:rPr lang="en-US" dirty="0"/>
              <a:t>Now each line shows one set of MRTM2 analysis</a:t>
            </a:r>
          </a:p>
          <a:p>
            <a:r>
              <a:rPr lang="en-US" dirty="0"/>
              <a:t>Making analysis set scan-specific (tracer-specific in fact):</a:t>
            </a:r>
          </a:p>
          <a:p>
            <a:pPr lvl="1"/>
            <a:r>
              <a:rPr lang="en-US" dirty="0"/>
              <a:t>Note that we cannot do much for making analysis sets to be tracer-specific in this study because the tracer is the same for PET 1 and 2</a:t>
            </a:r>
          </a:p>
          <a:p>
            <a:pPr lvl="1"/>
            <a:r>
              <a:rPr lang="en-US" dirty="0"/>
              <a:t>Assume (although very hypothetical) that the 0T90 set is applicable to PET 2 alone. Then, unmark PET 1 alone (orange circle), then hit a GUI under ‘PET #s’ (arrow). It turns now that the 0T90 analysis is  ‘applicable to PET 2 alone’</a:t>
            </a:r>
          </a:p>
          <a:p>
            <a:r>
              <a:rPr lang="en-US" dirty="0"/>
              <a:t>Hit ‘Save this method’ when all rows are OK</a:t>
            </a:r>
          </a:p>
          <a:p>
            <a:pPr lvl="1"/>
            <a:r>
              <a:rPr lang="en-US" dirty="0"/>
              <a:t>Note that the GUI of MRTM2 turns to a darker green color indicating that the second cycle is done for MRTM2</a:t>
            </a:r>
          </a:p>
        </p:txBody>
      </p:sp>
      <p:sp>
        <p:nvSpPr>
          <p:cNvPr id="7" name="Oval 6">
            <a:extLst>
              <a:ext uri="{FF2B5EF4-FFF2-40B4-BE49-F238E27FC236}">
                <a16:creationId xmlns:a16="http://schemas.microsoft.com/office/drawing/2014/main" id="{8B887F02-D669-482A-961F-466C7C18E9C0}"/>
              </a:ext>
            </a:extLst>
          </p:cNvPr>
          <p:cNvSpPr/>
          <p:nvPr/>
        </p:nvSpPr>
        <p:spPr>
          <a:xfrm>
            <a:off x="353027" y="4519916"/>
            <a:ext cx="365760" cy="36576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67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859A-CC27-4F5B-9DB7-483FA20F7E45}"/>
              </a:ext>
            </a:extLst>
          </p:cNvPr>
          <p:cNvSpPr>
            <a:spLocks noGrp="1"/>
          </p:cNvSpPr>
          <p:nvPr>
            <p:ph type="title"/>
          </p:nvPr>
        </p:nvSpPr>
        <p:spPr/>
        <p:txBody>
          <a:bodyPr/>
          <a:lstStyle/>
          <a:p>
            <a:r>
              <a:rPr lang="en-US" dirty="0"/>
              <a:t>Setting RTGA: Second Cycle</a:t>
            </a:r>
          </a:p>
        </p:txBody>
      </p:sp>
      <p:pic>
        <p:nvPicPr>
          <p:cNvPr id="6" name="Content Placeholder 5">
            <a:extLst>
              <a:ext uri="{FF2B5EF4-FFF2-40B4-BE49-F238E27FC236}">
                <a16:creationId xmlns:a16="http://schemas.microsoft.com/office/drawing/2014/main" id="{DE77079C-037F-4FFD-B4DB-A23ABB46D743}"/>
              </a:ext>
            </a:extLst>
          </p:cNvPr>
          <p:cNvPicPr>
            <a:picLocks noGrp="1" noChangeAspect="1"/>
          </p:cNvPicPr>
          <p:nvPr>
            <p:ph sz="half" idx="1"/>
          </p:nvPr>
        </p:nvPicPr>
        <p:blipFill>
          <a:blip r:embed="rId2"/>
          <a:stretch>
            <a:fillRect/>
          </a:stretch>
        </p:blipFill>
        <p:spPr>
          <a:xfrm>
            <a:off x="457200" y="1041012"/>
            <a:ext cx="4114800" cy="4214351"/>
          </a:xfrm>
        </p:spPr>
      </p:pic>
      <p:sp>
        <p:nvSpPr>
          <p:cNvPr id="4" name="Content Placeholder 3">
            <a:extLst>
              <a:ext uri="{FF2B5EF4-FFF2-40B4-BE49-F238E27FC236}">
                <a16:creationId xmlns:a16="http://schemas.microsoft.com/office/drawing/2014/main" id="{2339425B-ADD0-4136-BD7C-A86EE64ADBAD}"/>
              </a:ext>
            </a:extLst>
          </p:cNvPr>
          <p:cNvSpPr>
            <a:spLocks noGrp="1"/>
          </p:cNvSpPr>
          <p:nvPr>
            <p:ph sz="half" idx="2"/>
          </p:nvPr>
        </p:nvSpPr>
        <p:spPr>
          <a:xfrm>
            <a:off x="4629150" y="1041012"/>
            <a:ext cx="4114800" cy="5212080"/>
          </a:xfrm>
        </p:spPr>
        <p:txBody>
          <a:bodyPr/>
          <a:lstStyle/>
          <a:p>
            <a:r>
              <a:rPr lang="en-US" dirty="0"/>
              <a:t>Again, each row lists an analysis set of RTGA in the second cycle.</a:t>
            </a:r>
          </a:p>
          <a:p>
            <a:pPr lvl="1"/>
            <a:r>
              <a:rPr lang="en-US" dirty="0"/>
              <a:t>In this example, 6 analysis sets will be performed: 3 user-entered analysis circulation time sets x 2 k2R sets (to fix at 0.104 and to optimize the value for the scan which is automatically added by IDAE).</a:t>
            </a:r>
          </a:p>
          <a:p>
            <a:pPr lvl="1"/>
            <a:r>
              <a:rPr lang="en-US" dirty="0"/>
              <a:t>Note that we cannot do much in terms of making analysis sets to be tracer-specific in this study because the tracer is the same for PET 1 and 2</a:t>
            </a:r>
          </a:p>
          <a:p>
            <a:r>
              <a:rPr lang="en-US" dirty="0"/>
              <a:t>Hit ‘Save this method’ when all rows are OK</a:t>
            </a:r>
          </a:p>
          <a:p>
            <a:pPr lvl="1"/>
            <a:r>
              <a:rPr lang="en-US" dirty="0"/>
              <a:t>Note that the GUI of RTGA turns to a darker green color indicating that the second cycle is done for PRGA</a:t>
            </a:r>
          </a:p>
          <a:p>
            <a:pPr lvl="1"/>
            <a:r>
              <a:rPr lang="en-US" dirty="0"/>
              <a:t>Hit ‘Save to file’ GUI if there are no more ‘light green’ GUIs. This is the end of RTM setting.</a:t>
            </a:r>
          </a:p>
          <a:p>
            <a:endParaRPr lang="en-US" dirty="0"/>
          </a:p>
        </p:txBody>
      </p:sp>
    </p:spTree>
    <p:extLst>
      <p:ext uri="{BB962C8B-B14F-4D97-AF65-F5344CB8AC3E}">
        <p14:creationId xmlns:p14="http://schemas.microsoft.com/office/powerpoint/2010/main" val="513503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74D6-8608-402F-B422-7B50AFA1321B}"/>
              </a:ext>
            </a:extLst>
          </p:cNvPr>
          <p:cNvSpPr>
            <a:spLocks noGrp="1"/>
          </p:cNvSpPr>
          <p:nvPr>
            <p:ph type="title"/>
          </p:nvPr>
        </p:nvSpPr>
        <p:spPr/>
        <p:txBody>
          <a:bodyPr/>
          <a:lstStyle/>
          <a:p>
            <a:r>
              <a:rPr lang="en-US" dirty="0"/>
              <a:t>Further on the 2</a:t>
            </a:r>
            <a:r>
              <a:rPr lang="en-US" baseline="30000" dirty="0"/>
              <a:t>nd</a:t>
            </a:r>
            <a:r>
              <a:rPr lang="en-US" dirty="0"/>
              <a:t> Cycle: 1</a:t>
            </a:r>
          </a:p>
        </p:txBody>
      </p:sp>
      <p:sp>
        <p:nvSpPr>
          <p:cNvPr id="4" name="Content Placeholder 3">
            <a:extLst>
              <a:ext uri="{FF2B5EF4-FFF2-40B4-BE49-F238E27FC236}">
                <a16:creationId xmlns:a16="http://schemas.microsoft.com/office/drawing/2014/main" id="{78E7C6EC-CD68-4AB1-B130-58E342D34961}"/>
              </a:ext>
            </a:extLst>
          </p:cNvPr>
          <p:cNvSpPr>
            <a:spLocks noGrp="1"/>
          </p:cNvSpPr>
          <p:nvPr>
            <p:ph sz="half" idx="2"/>
          </p:nvPr>
        </p:nvSpPr>
        <p:spPr/>
        <p:txBody>
          <a:bodyPr>
            <a:normAutofit/>
          </a:bodyPr>
          <a:lstStyle/>
          <a:p>
            <a:r>
              <a:rPr lang="en-US" dirty="0"/>
              <a:t>In the 1</a:t>
            </a:r>
            <a:r>
              <a:rPr lang="en-US" baseline="30000" dirty="0"/>
              <a:t>st</a:t>
            </a:r>
            <a:r>
              <a:rPr lang="en-US" dirty="0"/>
              <a:t> cycle of this example: </a:t>
            </a:r>
          </a:p>
          <a:p>
            <a:pPr lvl="1"/>
            <a:r>
              <a:rPr lang="en-US" dirty="0"/>
              <a:t>Four t*, the starting time for MRTM2 were entered (but all ending at 90 min)</a:t>
            </a:r>
          </a:p>
          <a:p>
            <a:pPr lvl="1"/>
            <a:r>
              <a:rPr lang="en-US" dirty="0"/>
              <a:t>One reference region was entered (CW or the cerebellar white matter) </a:t>
            </a:r>
          </a:p>
          <a:p>
            <a:pPr lvl="1"/>
            <a:r>
              <a:rPr lang="en-US" dirty="0"/>
              <a:t>Two approaches for k2R, k2 of reference region were entered</a:t>
            </a:r>
          </a:p>
          <a:p>
            <a:pPr lvl="2"/>
            <a:r>
              <a:rPr lang="en-US" dirty="0"/>
              <a:t>Median k2R in which median of regional k2R values from MRTM3 will be obtained / fixed in MRTM2 (original MRTM3 and MRTM2)</a:t>
            </a:r>
          </a:p>
          <a:p>
            <a:pPr lvl="2"/>
            <a:r>
              <a:rPr lang="en-US" dirty="0"/>
              <a:t>Optimize k2R to minimize the total sum of square sums across regions (modified MRTM2)</a:t>
            </a:r>
          </a:p>
          <a:p>
            <a:pPr lvl="1"/>
            <a:r>
              <a:rPr lang="en-US" dirty="0"/>
              <a:t>Altogether, 12 modeling approaches (= 4 x 1 x 3) are specified in the 1</a:t>
            </a:r>
            <a:r>
              <a:rPr lang="en-US" baseline="30000" dirty="0"/>
              <a:t>st</a:t>
            </a:r>
            <a:r>
              <a:rPr lang="en-US" dirty="0"/>
              <a:t> cycle</a:t>
            </a:r>
          </a:p>
          <a:p>
            <a:r>
              <a:rPr lang="en-US" dirty="0"/>
              <a:t>In the 2</a:t>
            </a:r>
            <a:r>
              <a:rPr lang="en-US" baseline="30000" dirty="0"/>
              <a:t>nd</a:t>
            </a:r>
            <a:r>
              <a:rPr lang="en-US" dirty="0"/>
              <a:t> cycle:</a:t>
            </a:r>
          </a:p>
          <a:p>
            <a:pPr lvl="1"/>
            <a:r>
              <a:rPr lang="en-US" dirty="0"/>
              <a:t>The 12 modeling approaches will be listed one per row</a:t>
            </a:r>
          </a:p>
          <a:p>
            <a:pPr lvl="2"/>
            <a:r>
              <a:rPr lang="en-US" dirty="0"/>
              <a:t>Page up / down GUIs (red GUIs) will be activated when more than 12 approaches are present. </a:t>
            </a:r>
          </a:p>
          <a:p>
            <a:pPr lvl="1"/>
            <a:r>
              <a:rPr lang="en-US" dirty="0"/>
              <a:t>Since this is a one-scan study, the role of the 2</a:t>
            </a:r>
            <a:r>
              <a:rPr lang="en-US" baseline="30000" dirty="0"/>
              <a:t>nd</a:t>
            </a:r>
            <a:r>
              <a:rPr lang="en-US" dirty="0"/>
              <a:t> cycle is limited to just confirm presence of individual modeling approaches.</a:t>
            </a:r>
          </a:p>
          <a:p>
            <a:pPr lvl="2"/>
            <a:r>
              <a:rPr lang="en-US" dirty="0"/>
              <a:t>See the next slide for multi-PET a study</a:t>
            </a:r>
          </a:p>
        </p:txBody>
      </p:sp>
      <p:pic>
        <p:nvPicPr>
          <p:cNvPr id="7" name="Content Placeholder 6">
            <a:extLst>
              <a:ext uri="{FF2B5EF4-FFF2-40B4-BE49-F238E27FC236}">
                <a16:creationId xmlns:a16="http://schemas.microsoft.com/office/drawing/2014/main" id="{8C1012D3-2C05-47D6-B217-DEC958A5638E}"/>
              </a:ext>
            </a:extLst>
          </p:cNvPr>
          <p:cNvPicPr>
            <a:picLocks noGrp="1" noChangeAspect="1"/>
          </p:cNvPicPr>
          <p:nvPr>
            <p:ph sz="half" idx="1"/>
          </p:nvPr>
        </p:nvPicPr>
        <p:blipFill>
          <a:blip r:embed="rId2"/>
          <a:stretch>
            <a:fillRect/>
          </a:stretch>
        </p:blipFill>
        <p:spPr>
          <a:xfrm>
            <a:off x="624676" y="1059305"/>
            <a:ext cx="3779848" cy="5175953"/>
          </a:xfrm>
          <a:prstGeom prst="rect">
            <a:avLst/>
          </a:prstGeom>
        </p:spPr>
      </p:pic>
    </p:spTree>
    <p:extLst>
      <p:ext uri="{BB962C8B-B14F-4D97-AF65-F5344CB8AC3E}">
        <p14:creationId xmlns:p14="http://schemas.microsoft.com/office/powerpoint/2010/main" val="1031285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74D6-8608-402F-B422-7B50AFA1321B}"/>
              </a:ext>
            </a:extLst>
          </p:cNvPr>
          <p:cNvSpPr>
            <a:spLocks noGrp="1"/>
          </p:cNvSpPr>
          <p:nvPr>
            <p:ph type="title"/>
          </p:nvPr>
        </p:nvSpPr>
        <p:spPr/>
        <p:txBody>
          <a:bodyPr/>
          <a:lstStyle/>
          <a:p>
            <a:r>
              <a:rPr lang="en-US" dirty="0"/>
              <a:t>Further on the 2</a:t>
            </a:r>
            <a:r>
              <a:rPr lang="en-US" baseline="30000" dirty="0"/>
              <a:t>nd</a:t>
            </a:r>
            <a:r>
              <a:rPr lang="en-US" dirty="0"/>
              <a:t> Cycle: 2</a:t>
            </a:r>
          </a:p>
        </p:txBody>
      </p:sp>
      <p:sp>
        <p:nvSpPr>
          <p:cNvPr id="4" name="Content Placeholder 3">
            <a:extLst>
              <a:ext uri="{FF2B5EF4-FFF2-40B4-BE49-F238E27FC236}">
                <a16:creationId xmlns:a16="http://schemas.microsoft.com/office/drawing/2014/main" id="{78E7C6EC-CD68-4AB1-B130-58E342D34961}"/>
              </a:ext>
            </a:extLst>
          </p:cNvPr>
          <p:cNvSpPr>
            <a:spLocks noGrp="1"/>
          </p:cNvSpPr>
          <p:nvPr>
            <p:ph sz="half" idx="2"/>
          </p:nvPr>
        </p:nvSpPr>
        <p:spPr>
          <a:xfrm>
            <a:off x="4629150" y="1041011"/>
            <a:ext cx="4114800" cy="5333207"/>
          </a:xfrm>
        </p:spPr>
        <p:txBody>
          <a:bodyPr>
            <a:normAutofit/>
          </a:bodyPr>
          <a:lstStyle/>
          <a:p>
            <a:r>
              <a:rPr lang="en-US" dirty="0"/>
              <a:t>In the 1</a:t>
            </a:r>
            <a:r>
              <a:rPr lang="en-US" baseline="30000" dirty="0"/>
              <a:t>st</a:t>
            </a:r>
            <a:r>
              <a:rPr lang="en-US" dirty="0"/>
              <a:t> cycle (not shown) of this example: </a:t>
            </a:r>
          </a:p>
          <a:p>
            <a:pPr lvl="1"/>
            <a:r>
              <a:rPr lang="en-US" dirty="0"/>
              <a:t>Two circulation time pairs were set for RTGA (20T90 and 25T75) </a:t>
            </a:r>
          </a:p>
          <a:p>
            <a:pPr lvl="1"/>
            <a:r>
              <a:rPr lang="en-US" dirty="0"/>
              <a:t>One reference region was entered (</a:t>
            </a:r>
            <a:r>
              <a:rPr lang="en-US" dirty="0" err="1"/>
              <a:t>Cb</a:t>
            </a:r>
            <a:r>
              <a:rPr lang="en-US" dirty="0"/>
              <a:t> or the cerebellar) </a:t>
            </a:r>
          </a:p>
          <a:p>
            <a:pPr lvl="1"/>
            <a:r>
              <a:rPr lang="en-US" dirty="0"/>
              <a:t>Two approaches for k2R, k2 of reference region were entered</a:t>
            </a:r>
          </a:p>
          <a:p>
            <a:pPr lvl="2"/>
            <a:r>
              <a:rPr lang="en-US" dirty="0"/>
              <a:t>Two fixed k2R values for PIB and DASB (0.149 and 0.48 min</a:t>
            </a:r>
            <a:r>
              <a:rPr lang="en-US" baseline="30000" dirty="0"/>
              <a:t>-1</a:t>
            </a:r>
            <a:r>
              <a:rPr lang="en-US" dirty="0"/>
              <a:t>, respectively) were entered</a:t>
            </a:r>
          </a:p>
          <a:p>
            <a:pPr lvl="2"/>
            <a:r>
              <a:rPr lang="en-US" dirty="0"/>
              <a:t>Optimize k2R by minimizing the total sum of square sums across regions (denoted as optk2R)</a:t>
            </a:r>
          </a:p>
          <a:p>
            <a:pPr lvl="1"/>
            <a:r>
              <a:rPr lang="en-US" dirty="0"/>
              <a:t>Altogether, 6 modeling approaches (= 4 x 1 x 3) were specified for RTGA in the 1</a:t>
            </a:r>
            <a:r>
              <a:rPr lang="en-US" baseline="30000" dirty="0"/>
              <a:t>st</a:t>
            </a:r>
            <a:r>
              <a:rPr lang="en-US" dirty="0"/>
              <a:t> cycle</a:t>
            </a:r>
          </a:p>
          <a:p>
            <a:r>
              <a:rPr lang="en-US" dirty="0"/>
              <a:t>Set the applicable PETs in the 2</a:t>
            </a:r>
            <a:r>
              <a:rPr lang="en-US" baseline="30000" dirty="0"/>
              <a:t>nd</a:t>
            </a:r>
            <a:r>
              <a:rPr lang="en-US" dirty="0"/>
              <a:t> cycle:</a:t>
            </a:r>
          </a:p>
          <a:p>
            <a:pPr lvl="1"/>
            <a:r>
              <a:rPr lang="en-US" dirty="0"/>
              <a:t>The 6 modeling approaches will be listed one per row to be applicable to all scans (1, 2, 3, and 4) initially (upper panel) </a:t>
            </a:r>
          </a:p>
          <a:p>
            <a:pPr lvl="1"/>
            <a:r>
              <a:rPr lang="en-US" dirty="0"/>
              <a:t>Now set the applicable scans for PIB scans</a:t>
            </a:r>
          </a:p>
          <a:p>
            <a:pPr lvl="2"/>
            <a:r>
              <a:rPr lang="en-US" dirty="0"/>
              <a:t>Deselect PET 3 and 4 (bottom PET area)</a:t>
            </a:r>
          </a:p>
          <a:p>
            <a:pPr lvl="2"/>
            <a:r>
              <a:rPr lang="en-US" dirty="0"/>
              <a:t>Hit GUIs of the rows of k2R = 0.149 min-1 under ‘PET#s’ (e.g., at the cursor) to change applicable PET scans to all to 1 and 2</a:t>
            </a:r>
          </a:p>
          <a:p>
            <a:pPr lvl="1"/>
            <a:r>
              <a:rPr lang="en-US" dirty="0"/>
              <a:t>Repeat the same procedures for DASB after activating PET 3 and 4 alone</a:t>
            </a:r>
          </a:p>
          <a:p>
            <a:pPr lvl="1"/>
            <a:endParaRPr lang="en-US" dirty="0"/>
          </a:p>
          <a:p>
            <a:pPr lvl="1"/>
            <a:endParaRPr lang="en-US" dirty="0"/>
          </a:p>
        </p:txBody>
      </p:sp>
      <p:pic>
        <p:nvPicPr>
          <p:cNvPr id="6" name="Content Placeholder 5">
            <a:extLst>
              <a:ext uri="{FF2B5EF4-FFF2-40B4-BE49-F238E27FC236}">
                <a16:creationId xmlns:a16="http://schemas.microsoft.com/office/drawing/2014/main" id="{757E0398-2822-4B56-AD25-7EE5CD65CAAB}"/>
              </a:ext>
            </a:extLst>
          </p:cNvPr>
          <p:cNvPicPr>
            <a:picLocks noGrp="1" noChangeAspect="1"/>
          </p:cNvPicPr>
          <p:nvPr>
            <p:ph sz="half" idx="1"/>
          </p:nvPr>
        </p:nvPicPr>
        <p:blipFill>
          <a:blip r:embed="rId2"/>
          <a:stretch>
            <a:fillRect/>
          </a:stretch>
        </p:blipFill>
        <p:spPr>
          <a:xfrm>
            <a:off x="785671" y="1041400"/>
            <a:ext cx="3457857" cy="5211763"/>
          </a:xfrm>
          <a:prstGeom prst="rect">
            <a:avLst/>
          </a:prstGeom>
        </p:spPr>
      </p:pic>
    </p:spTree>
    <p:extLst>
      <p:ext uri="{BB962C8B-B14F-4D97-AF65-F5344CB8AC3E}">
        <p14:creationId xmlns:p14="http://schemas.microsoft.com/office/powerpoint/2010/main" val="3909065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0691EA-06B1-4612-A95B-8FDC8C79DEAB}"/>
              </a:ext>
            </a:extLst>
          </p:cNvPr>
          <p:cNvSpPr>
            <a:spLocks noGrp="1"/>
          </p:cNvSpPr>
          <p:nvPr>
            <p:ph type="body" idx="1"/>
          </p:nvPr>
        </p:nvSpPr>
        <p:spPr/>
        <p:txBody>
          <a:bodyPr/>
          <a:lstStyle/>
          <a:p>
            <a:r>
              <a:rPr lang="en-US">
                <a:solidFill>
                  <a:schemeClr val="bg1"/>
                </a:solidFill>
              </a:rPr>
              <a:t>Level 1 Window (L1W)</a:t>
            </a:r>
          </a:p>
        </p:txBody>
      </p:sp>
      <p:pic>
        <p:nvPicPr>
          <p:cNvPr id="9" name="Content Placeholder 8">
            <a:extLst>
              <a:ext uri="{FF2B5EF4-FFF2-40B4-BE49-F238E27FC236}">
                <a16:creationId xmlns:a16="http://schemas.microsoft.com/office/drawing/2014/main" id="{AF63D834-E176-44BD-B4A7-F792E708D3FB}"/>
              </a:ext>
            </a:extLst>
          </p:cNvPr>
          <p:cNvPicPr>
            <a:picLocks noGrp="1" noChangeAspect="1"/>
          </p:cNvPicPr>
          <p:nvPr>
            <p:ph sz="half" idx="2"/>
          </p:nvPr>
        </p:nvPicPr>
        <p:blipFill>
          <a:blip r:embed="rId2"/>
          <a:stretch>
            <a:fillRect/>
          </a:stretch>
        </p:blipFill>
        <p:spPr>
          <a:xfrm>
            <a:off x="806108" y="1371600"/>
            <a:ext cx="3142346" cy="3292475"/>
          </a:xfrm>
        </p:spPr>
      </p:pic>
      <p:sp>
        <p:nvSpPr>
          <p:cNvPr id="4" name="Text Placeholder 3">
            <a:extLst>
              <a:ext uri="{FF2B5EF4-FFF2-40B4-BE49-F238E27FC236}">
                <a16:creationId xmlns:a16="http://schemas.microsoft.com/office/drawing/2014/main" id="{0D3C267A-A390-4C4A-B404-65657DAF2CE5}"/>
              </a:ext>
            </a:extLst>
          </p:cNvPr>
          <p:cNvSpPr>
            <a:spLocks noGrp="1"/>
          </p:cNvSpPr>
          <p:nvPr>
            <p:ph type="body" sz="quarter" idx="3"/>
          </p:nvPr>
        </p:nvSpPr>
        <p:spPr/>
        <p:txBody>
          <a:bodyPr/>
          <a:lstStyle/>
          <a:p>
            <a:r>
              <a:rPr lang="en-US">
                <a:solidFill>
                  <a:schemeClr val="bg1"/>
                </a:solidFill>
              </a:rPr>
              <a:t>Level 2 Window (L2W)</a:t>
            </a:r>
          </a:p>
        </p:txBody>
      </p:sp>
      <p:sp>
        <p:nvSpPr>
          <p:cNvPr id="6" name="Title 5">
            <a:extLst>
              <a:ext uri="{FF2B5EF4-FFF2-40B4-BE49-F238E27FC236}">
                <a16:creationId xmlns:a16="http://schemas.microsoft.com/office/drawing/2014/main" id="{227FE176-35D5-4057-86CD-52F8F289F4F1}"/>
              </a:ext>
            </a:extLst>
          </p:cNvPr>
          <p:cNvSpPr>
            <a:spLocks noGrp="1"/>
          </p:cNvSpPr>
          <p:nvPr>
            <p:ph type="title"/>
          </p:nvPr>
        </p:nvSpPr>
        <p:spPr>
          <a:solidFill>
            <a:schemeClr val="accent1">
              <a:lumMod val="20000"/>
              <a:lumOff val="80000"/>
            </a:schemeClr>
          </a:solidFill>
        </p:spPr>
        <p:txBody>
          <a:bodyPr>
            <a:normAutofit/>
          </a:bodyPr>
          <a:lstStyle/>
          <a:p>
            <a:r>
              <a:rPr lang="en-US" b="1">
                <a:solidFill>
                  <a:schemeClr val="accent1">
                    <a:lumMod val="75000"/>
                  </a:schemeClr>
                </a:solidFill>
              </a:rPr>
              <a:t>Carrying on Analyses with IDAE</a:t>
            </a:r>
          </a:p>
        </p:txBody>
      </p:sp>
      <p:sp>
        <p:nvSpPr>
          <p:cNvPr id="7" name="Text Placeholder 6">
            <a:extLst>
              <a:ext uri="{FF2B5EF4-FFF2-40B4-BE49-F238E27FC236}">
                <a16:creationId xmlns:a16="http://schemas.microsoft.com/office/drawing/2014/main" id="{03A1F825-468F-4706-B525-669D35A8FD09}"/>
              </a:ext>
            </a:extLst>
          </p:cNvPr>
          <p:cNvSpPr>
            <a:spLocks noGrp="1"/>
          </p:cNvSpPr>
          <p:nvPr>
            <p:ph type="body" sz="quarter" idx="10"/>
          </p:nvPr>
        </p:nvSpPr>
        <p:spPr>
          <a:xfrm>
            <a:off x="228600" y="4743829"/>
            <a:ext cx="8686800" cy="1918227"/>
          </a:xfrm>
        </p:spPr>
        <p:txBody>
          <a:bodyPr>
            <a:normAutofit fontScale="70000" lnSpcReduction="20000"/>
          </a:bodyPr>
          <a:lstStyle/>
          <a:p>
            <a:r>
              <a:rPr lang="en-US" sz="2100"/>
              <a:t>General sequences of performing analyses with IDAE:</a:t>
            </a:r>
          </a:p>
          <a:p>
            <a:pPr marL="174625" indent="-174625">
              <a:buFont typeface="Arial" panose="020B0604020202020204" pitchFamily="34" charset="0"/>
              <a:buChar char="•"/>
            </a:pPr>
            <a:r>
              <a:rPr lang="en-US" sz="1800"/>
              <a:t>Observe the Level 1 Window (left) for completion statuses of subject-analysis block GUIs (the main GUI matrix)</a:t>
            </a:r>
          </a:p>
          <a:p>
            <a:pPr marL="174625" indent="-174625">
              <a:buFont typeface="Arial" panose="020B0604020202020204" pitchFamily="34" charset="0"/>
              <a:buChar char="•"/>
            </a:pPr>
            <a:r>
              <a:rPr lang="en-US" sz="1800"/>
              <a:t>Hit the subject-analysis block GUI that shows the lowest completion percentage to get the Level 2 Window (right)</a:t>
            </a:r>
          </a:p>
          <a:p>
            <a:pPr lvl="1"/>
            <a:r>
              <a:rPr lang="en-US" sz="1700"/>
              <a:t>Look for interactive (=</a:t>
            </a:r>
            <a:r>
              <a:rPr lang="en-US" sz="1700" err="1"/>
              <a:t>i</a:t>
            </a:r>
            <a:r>
              <a:rPr lang="en-US" sz="1700"/>
              <a:t>; darker green) and quality control (=c; lighter green) processes that display ‘r’ (=ready) on GUIs. </a:t>
            </a:r>
          </a:p>
          <a:p>
            <a:pPr lvl="1"/>
            <a:r>
              <a:rPr lang="en-US" sz="1700"/>
              <a:t>Just visit/complete the process. Then, ‘r’ turns to ‘c’ for completed.</a:t>
            </a:r>
          </a:p>
          <a:p>
            <a:pPr marL="174625" indent="-174625">
              <a:buFont typeface="Arial" panose="020B0604020202020204" pitchFamily="34" charset="0"/>
              <a:buChar char="•"/>
            </a:pPr>
            <a:r>
              <a:rPr lang="en-US" sz="1800"/>
              <a:t>Once interactive and/or quality control processes are completed on the intended subjects, highlight their subject GUIs (hit GUIs) on L1W and hit the ‘Perform’ GUI (above ‘Subjects’ GUI). </a:t>
            </a:r>
          </a:p>
          <a:p>
            <a:pPr lvl="1"/>
            <a:r>
              <a:rPr lang="en-US" sz="1700"/>
              <a:t>IDAE will stop processing at the first interactive or quality control process to work on in individual subjects</a:t>
            </a:r>
          </a:p>
          <a:p>
            <a:pPr marL="174625" indent="-174625">
              <a:buFont typeface="Arial" panose="020B0604020202020204" pitchFamily="34" charset="0"/>
              <a:buChar char="•"/>
            </a:pPr>
            <a:r>
              <a:rPr lang="en-US" sz="2100"/>
              <a:t>Repeat the sequences until all are done</a:t>
            </a:r>
          </a:p>
        </p:txBody>
      </p:sp>
      <p:grpSp>
        <p:nvGrpSpPr>
          <p:cNvPr id="5" name="Group 4">
            <a:extLst>
              <a:ext uri="{FF2B5EF4-FFF2-40B4-BE49-F238E27FC236}">
                <a16:creationId xmlns:a16="http://schemas.microsoft.com/office/drawing/2014/main" id="{99C451E5-D329-4D78-A8CF-DA164445A442}"/>
              </a:ext>
            </a:extLst>
          </p:cNvPr>
          <p:cNvGrpSpPr/>
          <p:nvPr/>
        </p:nvGrpSpPr>
        <p:grpSpPr>
          <a:xfrm>
            <a:off x="340012" y="1950864"/>
            <a:ext cx="353943" cy="2447995"/>
            <a:chOff x="340012" y="1950864"/>
            <a:chExt cx="353943" cy="2447995"/>
          </a:xfrm>
        </p:grpSpPr>
        <p:cxnSp>
          <p:nvCxnSpPr>
            <p:cNvPr id="8" name="Straight Arrow Connector 7">
              <a:extLst>
                <a:ext uri="{FF2B5EF4-FFF2-40B4-BE49-F238E27FC236}">
                  <a16:creationId xmlns:a16="http://schemas.microsoft.com/office/drawing/2014/main" id="{653A6718-40E2-4DD3-B869-232B6DF21C26}"/>
                </a:ext>
              </a:extLst>
            </p:cNvPr>
            <p:cNvCxnSpPr>
              <a:cxnSpLocks/>
            </p:cNvCxnSpPr>
            <p:nvPr/>
          </p:nvCxnSpPr>
          <p:spPr>
            <a:xfrm>
              <a:off x="693954" y="1950864"/>
              <a:ext cx="1" cy="2447995"/>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FC953D-2D34-49F7-86D3-3CB557220FB1}"/>
                </a:ext>
              </a:extLst>
            </p:cNvPr>
            <p:cNvSpPr txBox="1"/>
            <p:nvPr/>
          </p:nvSpPr>
          <p:spPr>
            <a:xfrm rot="16200000">
              <a:off x="17808" y="3005584"/>
              <a:ext cx="982961" cy="338554"/>
            </a:xfrm>
            <a:prstGeom prst="rect">
              <a:avLst/>
            </a:prstGeom>
            <a:noFill/>
          </p:spPr>
          <p:txBody>
            <a:bodyPr wrap="square" rtlCol="0">
              <a:spAutoFit/>
            </a:bodyPr>
            <a:lstStyle/>
            <a:p>
              <a:pPr algn="ctr"/>
              <a:r>
                <a:rPr lang="en-US" sz="1600" b="1">
                  <a:solidFill>
                    <a:schemeClr val="bg1"/>
                  </a:solidFill>
                </a:rPr>
                <a:t>Subjects</a:t>
              </a:r>
            </a:p>
          </p:txBody>
        </p:sp>
      </p:grpSp>
      <p:cxnSp>
        <p:nvCxnSpPr>
          <p:cNvPr id="12" name="Straight Arrow Connector 11">
            <a:extLst>
              <a:ext uri="{FF2B5EF4-FFF2-40B4-BE49-F238E27FC236}">
                <a16:creationId xmlns:a16="http://schemas.microsoft.com/office/drawing/2014/main" id="{73D36312-2470-4E12-B730-8CD2E34F284D}"/>
              </a:ext>
            </a:extLst>
          </p:cNvPr>
          <p:cNvCxnSpPr>
            <a:cxnSpLocks/>
          </p:cNvCxnSpPr>
          <p:nvPr/>
        </p:nvCxnSpPr>
        <p:spPr>
          <a:xfrm>
            <a:off x="2082298" y="1874581"/>
            <a:ext cx="2040095" cy="0"/>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68E86F3-9166-4EEA-80C0-8BE09513942D}"/>
              </a:ext>
            </a:extLst>
          </p:cNvPr>
          <p:cNvSpPr txBox="1"/>
          <p:nvPr/>
        </p:nvSpPr>
        <p:spPr>
          <a:xfrm>
            <a:off x="3920026" y="1565561"/>
            <a:ext cx="986462" cy="584775"/>
          </a:xfrm>
          <a:prstGeom prst="rect">
            <a:avLst/>
          </a:prstGeom>
          <a:noFill/>
        </p:spPr>
        <p:txBody>
          <a:bodyPr wrap="square" rtlCol="0">
            <a:spAutoFit/>
          </a:bodyPr>
          <a:lstStyle/>
          <a:p>
            <a:r>
              <a:rPr lang="en-US" sz="1600" b="1" dirty="0">
                <a:solidFill>
                  <a:schemeClr val="bg1"/>
                </a:solidFill>
              </a:rPr>
              <a:t>Analysis Blocks</a:t>
            </a:r>
          </a:p>
        </p:txBody>
      </p:sp>
      <p:grpSp>
        <p:nvGrpSpPr>
          <p:cNvPr id="15" name="Group 14">
            <a:extLst>
              <a:ext uri="{FF2B5EF4-FFF2-40B4-BE49-F238E27FC236}">
                <a16:creationId xmlns:a16="http://schemas.microsoft.com/office/drawing/2014/main" id="{8626DFE4-651D-43DA-859C-5FC35B2705C6}"/>
              </a:ext>
            </a:extLst>
          </p:cNvPr>
          <p:cNvGrpSpPr/>
          <p:nvPr/>
        </p:nvGrpSpPr>
        <p:grpSpPr>
          <a:xfrm>
            <a:off x="4612062" y="2683380"/>
            <a:ext cx="353943" cy="1212289"/>
            <a:chOff x="340012" y="1950864"/>
            <a:chExt cx="353943" cy="2447995"/>
          </a:xfrm>
        </p:grpSpPr>
        <p:cxnSp>
          <p:nvCxnSpPr>
            <p:cNvPr id="16" name="Straight Arrow Connector 15">
              <a:extLst>
                <a:ext uri="{FF2B5EF4-FFF2-40B4-BE49-F238E27FC236}">
                  <a16:creationId xmlns:a16="http://schemas.microsoft.com/office/drawing/2014/main" id="{00C6D6A8-288A-4165-9272-6B0D9DEAEE07}"/>
                </a:ext>
              </a:extLst>
            </p:cNvPr>
            <p:cNvCxnSpPr>
              <a:cxnSpLocks/>
            </p:cNvCxnSpPr>
            <p:nvPr/>
          </p:nvCxnSpPr>
          <p:spPr>
            <a:xfrm>
              <a:off x="693954" y="1950864"/>
              <a:ext cx="1" cy="2447995"/>
            </a:xfrm>
            <a:prstGeom prst="straightConnector1">
              <a:avLst/>
            </a:prstGeom>
            <a:ln w="28575">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9176DB7-D2BB-427E-B196-4B63B29A6BDA}"/>
                </a:ext>
              </a:extLst>
            </p:cNvPr>
            <p:cNvSpPr txBox="1"/>
            <p:nvPr/>
          </p:nvSpPr>
          <p:spPr>
            <a:xfrm rot="16200000">
              <a:off x="-523240" y="3005583"/>
              <a:ext cx="2065058" cy="338554"/>
            </a:xfrm>
            <a:prstGeom prst="rect">
              <a:avLst/>
            </a:prstGeom>
            <a:noFill/>
          </p:spPr>
          <p:txBody>
            <a:bodyPr wrap="none" rtlCol="0">
              <a:spAutoFit/>
            </a:bodyPr>
            <a:lstStyle/>
            <a:p>
              <a:pPr algn="ctr"/>
              <a:r>
                <a:rPr lang="en-US" sz="1600" b="1">
                  <a:solidFill>
                    <a:schemeClr val="bg1"/>
                  </a:solidFill>
                </a:rPr>
                <a:t>Workflow</a:t>
              </a:r>
            </a:p>
          </p:txBody>
        </p:sp>
      </p:grpSp>
      <p:pic>
        <p:nvPicPr>
          <p:cNvPr id="21" name="Content Placeholder 20">
            <a:extLst>
              <a:ext uri="{FF2B5EF4-FFF2-40B4-BE49-F238E27FC236}">
                <a16:creationId xmlns:a16="http://schemas.microsoft.com/office/drawing/2014/main" id="{7EAA60CC-AB2F-49CC-9861-D3DD18723170}"/>
              </a:ext>
            </a:extLst>
          </p:cNvPr>
          <p:cNvPicPr>
            <a:picLocks noGrp="1" noChangeAspect="1"/>
          </p:cNvPicPr>
          <p:nvPr>
            <p:ph sz="quarter" idx="4"/>
          </p:nvPr>
        </p:nvPicPr>
        <p:blipFill>
          <a:blip r:embed="rId3"/>
          <a:stretch>
            <a:fillRect/>
          </a:stretch>
        </p:blipFill>
        <p:spPr>
          <a:xfrm>
            <a:off x="5051998" y="1371600"/>
            <a:ext cx="3543742" cy="3292475"/>
          </a:xfrm>
        </p:spPr>
      </p:pic>
    </p:spTree>
    <p:extLst>
      <p:ext uri="{BB962C8B-B14F-4D97-AF65-F5344CB8AC3E}">
        <p14:creationId xmlns:p14="http://schemas.microsoft.com/office/powerpoint/2010/main" val="1058430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06A7-1667-408E-A3E8-1BEA103EE05A}"/>
              </a:ext>
            </a:extLst>
          </p:cNvPr>
          <p:cNvSpPr>
            <a:spLocks noGrp="1"/>
          </p:cNvSpPr>
          <p:nvPr>
            <p:ph type="title"/>
          </p:nvPr>
        </p:nvSpPr>
        <p:spPr/>
        <p:txBody>
          <a:bodyPr/>
          <a:lstStyle/>
          <a:p>
            <a:r>
              <a:rPr lang="en-US" dirty="0"/>
              <a:t>Perform / Review RTMs</a:t>
            </a:r>
          </a:p>
        </p:txBody>
      </p:sp>
      <p:pic>
        <p:nvPicPr>
          <p:cNvPr id="5" name="Content Placeholder 4">
            <a:extLst>
              <a:ext uri="{FF2B5EF4-FFF2-40B4-BE49-F238E27FC236}">
                <a16:creationId xmlns:a16="http://schemas.microsoft.com/office/drawing/2014/main" id="{4EAC02A6-BE70-4DD5-AFE0-9DA9A509FD81}"/>
              </a:ext>
            </a:extLst>
          </p:cNvPr>
          <p:cNvPicPr>
            <a:picLocks noGrp="1" noChangeAspect="1"/>
          </p:cNvPicPr>
          <p:nvPr>
            <p:ph sz="half" idx="1"/>
          </p:nvPr>
        </p:nvPicPr>
        <p:blipFill>
          <a:blip r:embed="rId2"/>
          <a:stretch>
            <a:fillRect/>
          </a:stretch>
        </p:blipFill>
        <p:spPr>
          <a:xfrm>
            <a:off x="661255" y="1290973"/>
            <a:ext cx="3706689" cy="4712616"/>
          </a:xfrm>
          <a:prstGeom prst="rect">
            <a:avLst/>
          </a:prstGeom>
        </p:spPr>
      </p:pic>
      <p:sp>
        <p:nvSpPr>
          <p:cNvPr id="4" name="Content Placeholder 3">
            <a:extLst>
              <a:ext uri="{FF2B5EF4-FFF2-40B4-BE49-F238E27FC236}">
                <a16:creationId xmlns:a16="http://schemas.microsoft.com/office/drawing/2014/main" id="{0A1CE94B-6518-405D-A3AF-6A23EA10D3B8}"/>
              </a:ext>
            </a:extLst>
          </p:cNvPr>
          <p:cNvSpPr>
            <a:spLocks noGrp="1"/>
          </p:cNvSpPr>
          <p:nvPr>
            <p:ph sz="half" idx="2"/>
          </p:nvPr>
        </p:nvSpPr>
        <p:spPr/>
        <p:txBody>
          <a:bodyPr/>
          <a:lstStyle/>
          <a:p>
            <a:r>
              <a:rPr lang="en-US" dirty="0"/>
              <a:t>It is very simple to perform RTMs</a:t>
            </a:r>
          </a:p>
          <a:p>
            <a:pPr lvl="1"/>
            <a:r>
              <a:rPr lang="en-US" dirty="0"/>
              <a:t>Just highlight subjects to perform RTMs (judged from completion status) and hit ‘Perform GUI (lower insert)</a:t>
            </a:r>
          </a:p>
          <a:p>
            <a:pPr lvl="1"/>
            <a:r>
              <a:rPr lang="en-US" dirty="0"/>
              <a:t>Once the automatic processes are done, the completion statuses increase (upper insert)</a:t>
            </a:r>
          </a:p>
          <a:p>
            <a:r>
              <a:rPr lang="en-US" dirty="0"/>
              <a:t>Users can review results of RTMs of a subject as follows</a:t>
            </a:r>
          </a:p>
          <a:p>
            <a:pPr lvl="1"/>
            <a:r>
              <a:rPr lang="en-US" dirty="0"/>
              <a:t>Visit the subject x block GUIs (under IDAE4RTMs) of any subject to open L2W</a:t>
            </a:r>
          </a:p>
          <a:p>
            <a:pPr lvl="1"/>
            <a:r>
              <a:rPr lang="en-US" dirty="0"/>
              <a:t>Hit ‘r’ GUI (orange circle) @’display &amp; plot RTM results’ </a:t>
            </a:r>
          </a:p>
        </p:txBody>
      </p:sp>
    </p:spTree>
    <p:extLst>
      <p:ext uri="{BB962C8B-B14F-4D97-AF65-F5344CB8AC3E}">
        <p14:creationId xmlns:p14="http://schemas.microsoft.com/office/powerpoint/2010/main" val="2775662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E6D5-6A40-400C-BF17-FE35755F7ADA}"/>
              </a:ext>
            </a:extLst>
          </p:cNvPr>
          <p:cNvSpPr>
            <a:spLocks noGrp="1"/>
          </p:cNvSpPr>
          <p:nvPr>
            <p:ph type="title"/>
          </p:nvPr>
        </p:nvSpPr>
        <p:spPr/>
        <p:txBody>
          <a:bodyPr/>
          <a:lstStyle/>
          <a:p>
            <a:r>
              <a:rPr lang="en-US" dirty="0"/>
              <a:t>Display / Plot RTM Results</a:t>
            </a:r>
          </a:p>
        </p:txBody>
      </p:sp>
      <p:sp>
        <p:nvSpPr>
          <p:cNvPr id="4" name="Content Placeholder 3">
            <a:extLst>
              <a:ext uri="{FF2B5EF4-FFF2-40B4-BE49-F238E27FC236}">
                <a16:creationId xmlns:a16="http://schemas.microsoft.com/office/drawing/2014/main" id="{69C873D8-ED4F-4AAC-B73B-D683FE3F83E6}"/>
              </a:ext>
            </a:extLst>
          </p:cNvPr>
          <p:cNvSpPr>
            <a:spLocks noGrp="1"/>
          </p:cNvSpPr>
          <p:nvPr>
            <p:ph sz="half" idx="2"/>
          </p:nvPr>
        </p:nvSpPr>
        <p:spPr>
          <a:xfrm>
            <a:off x="4629150" y="1041011"/>
            <a:ext cx="4114800" cy="5319277"/>
          </a:xfrm>
        </p:spPr>
        <p:txBody>
          <a:bodyPr/>
          <a:lstStyle/>
          <a:p>
            <a:r>
              <a:rPr lang="en-US" dirty="0"/>
              <a:t>Hit the ‘r’ GUI @’Display / plot RTM results’ of L2W (IDAE4RTMs) to set the result display module (background)</a:t>
            </a:r>
          </a:p>
          <a:p>
            <a:r>
              <a:rPr lang="en-US" dirty="0"/>
              <a:t>Select an output from the menu (top right)</a:t>
            </a:r>
          </a:p>
          <a:p>
            <a:pPr lvl="1"/>
            <a:r>
              <a:rPr lang="en-US" dirty="0"/>
              <a:t>Display regional values … (shown here)</a:t>
            </a:r>
          </a:p>
          <a:p>
            <a:pPr lvl="1"/>
            <a:r>
              <a:rPr lang="en-US" dirty="0"/>
              <a:t>Scatter plot of regional data of a variable between scan 1 vs. scan 2 and so on</a:t>
            </a:r>
          </a:p>
          <a:p>
            <a:pPr lvl="1"/>
            <a:r>
              <a:rPr lang="en-US" dirty="0"/>
              <a:t>Line plots vs. regions: Spaghetti plots</a:t>
            </a:r>
          </a:p>
          <a:p>
            <a:r>
              <a:rPr lang="en-US" dirty="0"/>
              <a:t>Select one analysis approach from the list (left insert)</a:t>
            </a:r>
          </a:p>
          <a:p>
            <a:pPr lvl="1"/>
            <a:r>
              <a:rPr lang="en-US" dirty="0"/>
              <a:t>Approaches are shown by 5 elements of ‘method flag’ (acronyms), ‘circulation time for analysis’, ‘acronym of reference region’, ‘treatment of k2R’, and ‘primary variable’.</a:t>
            </a:r>
          </a:p>
          <a:p>
            <a:r>
              <a:rPr lang="en-US" dirty="0"/>
              <a:t>Select the variable to display (middle insert)</a:t>
            </a:r>
          </a:p>
          <a:p>
            <a:pPr lvl="1"/>
            <a:r>
              <a:rPr lang="en-US" dirty="0"/>
              <a:t>Select ‘show all variables’ to display them all</a:t>
            </a:r>
          </a:p>
          <a:p>
            <a:r>
              <a:rPr lang="en-US" dirty="0"/>
              <a:t>Select the scan to display (right insert)</a:t>
            </a:r>
          </a:p>
          <a:p>
            <a:pPr lvl="1"/>
            <a:r>
              <a:rPr lang="en-US" dirty="0"/>
              <a:t>Light green = available; darker green = selected</a:t>
            </a:r>
          </a:p>
          <a:p>
            <a:r>
              <a:rPr lang="en-US" dirty="0"/>
              <a:t>Set the VOIs to display (bottom)</a:t>
            </a:r>
          </a:p>
          <a:p>
            <a:pPr lvl="1"/>
            <a:r>
              <a:rPr lang="en-US" dirty="0"/>
              <a:t>See the section of the VOI selector module</a:t>
            </a:r>
          </a:p>
          <a:p>
            <a:r>
              <a:rPr lang="en-US" dirty="0"/>
              <a:t>Hit ‘Perform’ GUI (bottom left)</a:t>
            </a:r>
          </a:p>
        </p:txBody>
      </p:sp>
      <p:pic>
        <p:nvPicPr>
          <p:cNvPr id="8" name="Content Placeholder 7">
            <a:extLst>
              <a:ext uri="{FF2B5EF4-FFF2-40B4-BE49-F238E27FC236}">
                <a16:creationId xmlns:a16="http://schemas.microsoft.com/office/drawing/2014/main" id="{66285FE8-DBA8-4905-B712-1AA6701A9D0B}"/>
              </a:ext>
            </a:extLst>
          </p:cNvPr>
          <p:cNvPicPr>
            <a:picLocks noGrp="1" noChangeAspect="1"/>
          </p:cNvPicPr>
          <p:nvPr>
            <p:ph sz="half" idx="1"/>
          </p:nvPr>
        </p:nvPicPr>
        <p:blipFill>
          <a:blip r:embed="rId2"/>
          <a:stretch>
            <a:fillRect/>
          </a:stretch>
        </p:blipFill>
        <p:spPr>
          <a:xfrm>
            <a:off x="457200" y="1965555"/>
            <a:ext cx="4114800" cy="3363453"/>
          </a:xfrm>
          <a:prstGeom prst="rect">
            <a:avLst/>
          </a:prstGeom>
        </p:spPr>
      </p:pic>
    </p:spTree>
    <p:extLst>
      <p:ext uri="{BB962C8B-B14F-4D97-AF65-F5344CB8AC3E}">
        <p14:creationId xmlns:p14="http://schemas.microsoft.com/office/powerpoint/2010/main" val="1363248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337-614B-4CF2-9ACD-F63A07DBB12C}"/>
              </a:ext>
            </a:extLst>
          </p:cNvPr>
          <p:cNvSpPr>
            <a:spLocks noGrp="1"/>
          </p:cNvSpPr>
          <p:nvPr>
            <p:ph type="title"/>
          </p:nvPr>
        </p:nvSpPr>
        <p:spPr>
          <a:xfrm>
            <a:off x="628650" y="274320"/>
            <a:ext cx="7886700" cy="548640"/>
          </a:xfrm>
        </p:spPr>
        <p:txBody>
          <a:bodyPr>
            <a:normAutofit fontScale="90000"/>
          </a:bodyPr>
          <a:lstStyle/>
          <a:p>
            <a:r>
              <a:rPr lang="en-US" dirty="0"/>
              <a:t>Example of Observed and Fitted TACs: MRTM2</a:t>
            </a:r>
          </a:p>
        </p:txBody>
      </p:sp>
      <p:pic>
        <p:nvPicPr>
          <p:cNvPr id="5" name="Content Placeholder 4">
            <a:extLst>
              <a:ext uri="{FF2B5EF4-FFF2-40B4-BE49-F238E27FC236}">
                <a16:creationId xmlns:a16="http://schemas.microsoft.com/office/drawing/2014/main" id="{AF7EA657-97FD-4F9D-A046-B3A18025DC0E}"/>
              </a:ext>
            </a:extLst>
          </p:cNvPr>
          <p:cNvPicPr>
            <a:picLocks noGrp="1" noChangeAspect="1"/>
          </p:cNvPicPr>
          <p:nvPr>
            <p:ph sz="quarter" idx="10"/>
          </p:nvPr>
        </p:nvPicPr>
        <p:blipFill>
          <a:blip r:embed="rId2"/>
          <a:stretch>
            <a:fillRect/>
          </a:stretch>
        </p:blipFill>
        <p:spPr>
          <a:xfrm>
            <a:off x="0" y="1129260"/>
            <a:ext cx="9144000" cy="5177331"/>
          </a:xfrm>
        </p:spPr>
      </p:pic>
      <p:sp>
        <p:nvSpPr>
          <p:cNvPr id="6" name="TextBox 5">
            <a:extLst>
              <a:ext uri="{FF2B5EF4-FFF2-40B4-BE49-F238E27FC236}">
                <a16:creationId xmlns:a16="http://schemas.microsoft.com/office/drawing/2014/main" id="{CC62FA87-D8F4-46F3-BE5D-382EAEF3938F}"/>
              </a:ext>
            </a:extLst>
          </p:cNvPr>
          <p:cNvSpPr txBox="1"/>
          <p:nvPr/>
        </p:nvSpPr>
        <p:spPr>
          <a:xfrm>
            <a:off x="5231757" y="5650084"/>
            <a:ext cx="3738623" cy="523220"/>
          </a:xfrm>
          <a:prstGeom prst="rect">
            <a:avLst/>
          </a:prstGeom>
          <a:noFill/>
        </p:spPr>
        <p:txBody>
          <a:bodyPr wrap="square" rtlCol="0">
            <a:spAutoFit/>
          </a:bodyPr>
          <a:lstStyle/>
          <a:p>
            <a:r>
              <a:rPr lang="en-US" sz="1400" dirty="0"/>
              <a:t>Plots of observed (</a:t>
            </a:r>
            <a:r>
              <a:rPr lang="en-US" sz="1400" dirty="0">
                <a:solidFill>
                  <a:schemeClr val="accent1">
                    <a:lumMod val="75000"/>
                  </a:schemeClr>
                </a:solidFill>
              </a:rPr>
              <a:t>o</a:t>
            </a:r>
            <a:r>
              <a:rPr lang="en-US" sz="1400" dirty="0"/>
              <a:t>) and model-fitted (</a:t>
            </a:r>
            <a:r>
              <a:rPr lang="en-US" sz="1400" dirty="0">
                <a:solidFill>
                  <a:srgbClr val="FF0000"/>
                </a:solidFill>
              </a:rPr>
              <a:t>-</a:t>
            </a:r>
            <a:r>
              <a:rPr lang="en-US" sz="1400" dirty="0"/>
              <a:t>) TACs of all left-right merged regions</a:t>
            </a:r>
          </a:p>
        </p:txBody>
      </p:sp>
    </p:spTree>
    <p:extLst>
      <p:ext uri="{BB962C8B-B14F-4D97-AF65-F5344CB8AC3E}">
        <p14:creationId xmlns:p14="http://schemas.microsoft.com/office/powerpoint/2010/main" val="594980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74D6-8608-402F-B422-7B50AFA1321B}"/>
              </a:ext>
            </a:extLst>
          </p:cNvPr>
          <p:cNvSpPr>
            <a:spLocks noGrp="1"/>
          </p:cNvSpPr>
          <p:nvPr>
            <p:ph type="title"/>
          </p:nvPr>
        </p:nvSpPr>
        <p:spPr/>
        <p:txBody>
          <a:bodyPr/>
          <a:lstStyle/>
          <a:p>
            <a:r>
              <a:rPr lang="en-US" dirty="0"/>
              <a:t>Revise / Review RTM Approaches</a:t>
            </a:r>
          </a:p>
        </p:txBody>
      </p:sp>
      <p:sp>
        <p:nvSpPr>
          <p:cNvPr id="4" name="Content Placeholder 3">
            <a:extLst>
              <a:ext uri="{FF2B5EF4-FFF2-40B4-BE49-F238E27FC236}">
                <a16:creationId xmlns:a16="http://schemas.microsoft.com/office/drawing/2014/main" id="{78E7C6EC-CD68-4AB1-B130-58E342D34961}"/>
              </a:ext>
            </a:extLst>
          </p:cNvPr>
          <p:cNvSpPr>
            <a:spLocks noGrp="1"/>
          </p:cNvSpPr>
          <p:nvPr>
            <p:ph sz="half" idx="2"/>
          </p:nvPr>
        </p:nvSpPr>
        <p:spPr/>
        <p:txBody>
          <a:bodyPr>
            <a:normAutofit/>
          </a:bodyPr>
          <a:lstStyle/>
          <a:p>
            <a:r>
              <a:rPr lang="en-US" dirty="0"/>
              <a:t>First, hit ‘c’ GUI at ’Complete/revise/review Analyses Sets’ of L2W to bring up the MPE preparation module (upper panel)</a:t>
            </a:r>
          </a:p>
          <a:p>
            <a:pPr lvl="1"/>
            <a:r>
              <a:rPr lang="en-US" dirty="0"/>
              <a:t>Previously set RTM approaches will be highlighted in light green</a:t>
            </a:r>
          </a:p>
          <a:p>
            <a:pPr lvl="1"/>
            <a:r>
              <a:rPr lang="en-US" dirty="0"/>
              <a:t>Hit a highlighted approach to review / revise</a:t>
            </a:r>
          </a:p>
          <a:p>
            <a:pPr lvl="1"/>
            <a:r>
              <a:rPr lang="en-US" dirty="0"/>
              <a:t>Bring in / set a new approaches, as needed</a:t>
            </a:r>
          </a:p>
          <a:p>
            <a:pPr lvl="1"/>
            <a:r>
              <a:rPr lang="en-US" dirty="0"/>
              <a:t>Hit ‘Save this method’ to update the working approach</a:t>
            </a:r>
          </a:p>
          <a:p>
            <a:pPr lvl="1"/>
            <a:r>
              <a:rPr lang="en-US" dirty="0"/>
              <a:t>Hit ‘Save to file’ when all approaches are done (= the end of the 1</a:t>
            </a:r>
            <a:r>
              <a:rPr lang="en-US" baseline="30000" dirty="0"/>
              <a:t>st</a:t>
            </a:r>
            <a:r>
              <a:rPr lang="en-US" dirty="0"/>
              <a:t> cycle)</a:t>
            </a:r>
          </a:p>
          <a:p>
            <a:pPr lvl="2"/>
            <a:r>
              <a:rPr lang="en-US" dirty="0"/>
              <a:t>Leave those approaches not intended to review / revise unattained</a:t>
            </a:r>
          </a:p>
          <a:p>
            <a:r>
              <a:rPr lang="en-US" dirty="0"/>
              <a:t>In the 2</a:t>
            </a:r>
            <a:r>
              <a:rPr lang="en-US" baseline="30000" dirty="0"/>
              <a:t>nd</a:t>
            </a:r>
            <a:r>
              <a:rPr lang="en-US" dirty="0"/>
              <a:t> cycle (lower panel):</a:t>
            </a:r>
          </a:p>
          <a:p>
            <a:pPr lvl="1"/>
            <a:r>
              <a:rPr lang="en-US" dirty="0"/>
              <a:t>Hit a highlighted approach to review / revise</a:t>
            </a:r>
          </a:p>
          <a:p>
            <a:pPr lvl="1"/>
            <a:r>
              <a:rPr lang="en-US" dirty="0"/>
              <a:t>Hit ‘Save this method’ to update the approach</a:t>
            </a:r>
          </a:p>
          <a:p>
            <a:pPr lvl="2"/>
            <a:r>
              <a:rPr lang="en-US" dirty="0"/>
              <a:t>Reviewed / revised approaches will be highlighted in darker green (MRTM2 in this example)</a:t>
            </a:r>
          </a:p>
          <a:p>
            <a:pPr lvl="1"/>
            <a:r>
              <a:rPr lang="en-US" dirty="0"/>
              <a:t>Hit ‘Save to file’ when done (= the end of the 1</a:t>
            </a:r>
            <a:r>
              <a:rPr lang="en-US" baseline="30000" dirty="0"/>
              <a:t>st</a:t>
            </a:r>
            <a:r>
              <a:rPr lang="en-US" dirty="0"/>
              <a:t> cycle)</a:t>
            </a:r>
          </a:p>
          <a:p>
            <a:pPr lvl="2"/>
            <a:r>
              <a:rPr lang="en-US" dirty="0"/>
              <a:t>Leave those approaches not to review / revise unattained</a:t>
            </a:r>
          </a:p>
        </p:txBody>
      </p:sp>
      <p:pic>
        <p:nvPicPr>
          <p:cNvPr id="10" name="Content Placeholder 9">
            <a:extLst>
              <a:ext uri="{FF2B5EF4-FFF2-40B4-BE49-F238E27FC236}">
                <a16:creationId xmlns:a16="http://schemas.microsoft.com/office/drawing/2014/main" id="{E9DE0A24-175A-47C5-9074-9ABDCB5843E5}"/>
              </a:ext>
            </a:extLst>
          </p:cNvPr>
          <p:cNvPicPr>
            <a:picLocks noGrp="1" noChangeAspect="1"/>
          </p:cNvPicPr>
          <p:nvPr>
            <p:ph sz="half" idx="1"/>
          </p:nvPr>
        </p:nvPicPr>
        <p:blipFill>
          <a:blip r:embed="rId2"/>
          <a:stretch>
            <a:fillRect/>
          </a:stretch>
        </p:blipFill>
        <p:spPr>
          <a:xfrm>
            <a:off x="627724" y="1059305"/>
            <a:ext cx="3773751" cy="5175953"/>
          </a:xfrm>
          <a:prstGeom prst="rect">
            <a:avLst/>
          </a:prstGeom>
        </p:spPr>
      </p:pic>
    </p:spTree>
    <p:extLst>
      <p:ext uri="{BB962C8B-B14F-4D97-AF65-F5344CB8AC3E}">
        <p14:creationId xmlns:p14="http://schemas.microsoft.com/office/powerpoint/2010/main" val="1517207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DDAC-15C4-4A22-ADC9-17BC9A4F96BE}"/>
              </a:ext>
            </a:extLst>
          </p:cNvPr>
          <p:cNvSpPr>
            <a:spLocks noGrp="1"/>
          </p:cNvSpPr>
          <p:nvPr>
            <p:ph type="title"/>
          </p:nvPr>
        </p:nvSpPr>
        <p:spPr>
          <a:xfrm>
            <a:off x="628650" y="3108960"/>
            <a:ext cx="7886700" cy="640080"/>
          </a:xfrm>
        </p:spPr>
        <p:txBody>
          <a:bodyPr/>
          <a:lstStyle/>
          <a:p>
            <a:r>
              <a:rPr lang="en-US" dirty="0"/>
              <a:t>To Prepare Plasma and HPLC Data</a:t>
            </a:r>
          </a:p>
        </p:txBody>
      </p:sp>
    </p:spTree>
    <p:extLst>
      <p:ext uri="{BB962C8B-B14F-4D97-AF65-F5344CB8AC3E}">
        <p14:creationId xmlns:p14="http://schemas.microsoft.com/office/powerpoint/2010/main" val="2918572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D580-712E-4D06-A283-283E0A993E5F}"/>
              </a:ext>
            </a:extLst>
          </p:cNvPr>
          <p:cNvSpPr>
            <a:spLocks noGrp="1"/>
          </p:cNvSpPr>
          <p:nvPr>
            <p:ph type="title"/>
          </p:nvPr>
        </p:nvSpPr>
        <p:spPr/>
        <p:txBody>
          <a:bodyPr/>
          <a:lstStyle/>
          <a:p>
            <a:r>
              <a:rPr lang="en-US" dirty="0"/>
              <a:t>Preparation of Plasma &amp; HPLC files</a:t>
            </a:r>
          </a:p>
        </p:txBody>
      </p:sp>
      <p:sp>
        <p:nvSpPr>
          <p:cNvPr id="4" name="Content Placeholder 3">
            <a:extLst>
              <a:ext uri="{FF2B5EF4-FFF2-40B4-BE49-F238E27FC236}">
                <a16:creationId xmlns:a16="http://schemas.microsoft.com/office/drawing/2014/main" id="{CF73FD21-EED9-4BD4-9F38-F42DCFED54A6}"/>
              </a:ext>
            </a:extLst>
          </p:cNvPr>
          <p:cNvSpPr>
            <a:spLocks noGrp="1"/>
          </p:cNvSpPr>
          <p:nvPr>
            <p:ph sz="half" idx="2"/>
          </p:nvPr>
        </p:nvSpPr>
        <p:spPr/>
        <p:txBody>
          <a:bodyPr/>
          <a:lstStyle/>
          <a:p>
            <a:r>
              <a:rPr lang="en-US" dirty="0"/>
              <a:t>When the ‘preparation’ step is activated (upper orange circle), L2W’s utility GUIs will be set for the purpose (orange rectangle)</a:t>
            </a:r>
          </a:p>
          <a:p>
            <a:pPr lvl="1"/>
            <a:r>
              <a:rPr lang="en-US" dirty="0"/>
              <a:t>The function of ‘Plasma’ GUI is to prepare a file of plasma data of this scan of the subject </a:t>
            </a:r>
          </a:p>
          <a:p>
            <a:pPr lvl="2"/>
            <a:r>
              <a:rPr lang="en-US" dirty="0"/>
              <a:t>Here, the term ‘plasma data’ refer to a two-column matrix of sampling times and radioactivity values in user-specified unit</a:t>
            </a:r>
          </a:p>
          <a:p>
            <a:pPr lvl="1"/>
            <a:r>
              <a:rPr lang="en-US" dirty="0"/>
              <a:t>The function of ‘HPLC’ GUI is to prepare a file of HPLC data </a:t>
            </a:r>
          </a:p>
          <a:p>
            <a:pPr lvl="2"/>
            <a:r>
              <a:rPr lang="en-US" dirty="0"/>
              <a:t>The term ‘HPLC data’ refers to a two-column matrix of sampling times and fractions of metabolites in percentage </a:t>
            </a:r>
          </a:p>
          <a:p>
            <a:r>
              <a:rPr lang="en-US" dirty="0"/>
              <a:t>The ‘Plasma’ and ‘HPLC’ GUIs will not function until the local manager set the local system file (dxetc4xxx.m) </a:t>
            </a:r>
          </a:p>
          <a:p>
            <a:pPr lvl="1"/>
            <a:r>
              <a:rPr lang="en-US" dirty="0"/>
              <a:t>This is to cope with the fact that individual PET centers or Labs prepare plasma and HPLC files in their own formats and store them according to their own conventions. </a:t>
            </a:r>
          </a:p>
          <a:p>
            <a:r>
              <a:rPr lang="en-US" dirty="0"/>
              <a:t>To local IDAE managers:</a:t>
            </a:r>
          </a:p>
          <a:p>
            <a:pPr lvl="1"/>
            <a:r>
              <a:rPr lang="en-US" dirty="0"/>
              <a:t>See help messages from cv2_getCPT.m</a:t>
            </a:r>
          </a:p>
          <a:p>
            <a:pPr lvl="1"/>
            <a:r>
              <a:rPr lang="en-US" dirty="0"/>
              <a:t>See also the next two slides</a:t>
            </a:r>
          </a:p>
        </p:txBody>
      </p:sp>
      <p:pic>
        <p:nvPicPr>
          <p:cNvPr id="9" name="Content Placeholder 8">
            <a:extLst>
              <a:ext uri="{FF2B5EF4-FFF2-40B4-BE49-F238E27FC236}">
                <a16:creationId xmlns:a16="http://schemas.microsoft.com/office/drawing/2014/main" id="{3D014467-B9DC-4B01-84EF-781DDB38C2BB}"/>
              </a:ext>
            </a:extLst>
          </p:cNvPr>
          <p:cNvPicPr>
            <a:picLocks noGrp="1" noChangeAspect="1"/>
          </p:cNvPicPr>
          <p:nvPr>
            <p:ph sz="half" idx="1"/>
          </p:nvPr>
        </p:nvPicPr>
        <p:blipFill>
          <a:blip r:embed="rId2"/>
          <a:stretch>
            <a:fillRect/>
          </a:stretch>
        </p:blipFill>
        <p:spPr>
          <a:xfrm>
            <a:off x="585049" y="1294021"/>
            <a:ext cx="3859102" cy="4706520"/>
          </a:xfrm>
          <a:prstGeom prst="rect">
            <a:avLst/>
          </a:prstGeom>
        </p:spPr>
      </p:pic>
    </p:spTree>
    <p:extLst>
      <p:ext uri="{BB962C8B-B14F-4D97-AF65-F5344CB8AC3E}">
        <p14:creationId xmlns:p14="http://schemas.microsoft.com/office/powerpoint/2010/main" val="1584704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9231-75BB-447E-BF92-BD35FFAD75DC}"/>
              </a:ext>
            </a:extLst>
          </p:cNvPr>
          <p:cNvSpPr>
            <a:spLocks noGrp="1"/>
          </p:cNvSpPr>
          <p:nvPr>
            <p:ph type="title"/>
          </p:nvPr>
        </p:nvSpPr>
        <p:spPr/>
        <p:txBody>
          <a:bodyPr/>
          <a:lstStyle/>
          <a:p>
            <a:r>
              <a:rPr lang="en-US" dirty="0"/>
              <a:t>Site-Specific Operations: Plasma</a:t>
            </a:r>
          </a:p>
        </p:txBody>
      </p:sp>
      <p:sp>
        <p:nvSpPr>
          <p:cNvPr id="4" name="Content Placeholder 3">
            <a:extLst>
              <a:ext uri="{FF2B5EF4-FFF2-40B4-BE49-F238E27FC236}">
                <a16:creationId xmlns:a16="http://schemas.microsoft.com/office/drawing/2014/main" id="{4FD206FB-4899-42E1-9DCD-3E902AAD34B5}"/>
              </a:ext>
            </a:extLst>
          </p:cNvPr>
          <p:cNvSpPr>
            <a:spLocks noGrp="1"/>
          </p:cNvSpPr>
          <p:nvPr>
            <p:ph sz="half" idx="2"/>
          </p:nvPr>
        </p:nvSpPr>
        <p:spPr>
          <a:xfrm>
            <a:off x="4629150" y="1041011"/>
            <a:ext cx="4114800" cy="5371363"/>
          </a:xfrm>
        </p:spPr>
        <p:txBody>
          <a:bodyPr>
            <a:normAutofit lnSpcReduction="10000"/>
          </a:bodyPr>
          <a:lstStyle/>
          <a:p>
            <a:r>
              <a:rPr lang="en-US" dirty="0"/>
              <a:t>In this example, MATLAB’s file selector will pop up when ‘Plasma’ GUI is hit.</a:t>
            </a:r>
          </a:p>
          <a:p>
            <a:pPr lvl="1"/>
            <a:r>
              <a:rPr lang="en-US" dirty="0"/>
              <a:t>Note that the folder was pre-selected</a:t>
            </a:r>
          </a:p>
          <a:p>
            <a:pPr lvl="1"/>
            <a:r>
              <a:rPr lang="en-US" dirty="0"/>
              <a:t>Files of target format (*.</a:t>
            </a:r>
            <a:r>
              <a:rPr lang="en-US" dirty="0" err="1"/>
              <a:t>xls</a:t>
            </a:r>
            <a:r>
              <a:rPr lang="en-US" dirty="0"/>
              <a:t>*) alone are listed</a:t>
            </a:r>
          </a:p>
          <a:p>
            <a:pPr lvl="1"/>
            <a:r>
              <a:rPr lang="en-US" dirty="0"/>
              <a:t>When the target file is selected (lower orange circle), the plasma data will be extracted and saved in IDAE-requested format</a:t>
            </a:r>
          </a:p>
          <a:p>
            <a:pPr lvl="1"/>
            <a:r>
              <a:rPr lang="en-US" dirty="0"/>
              <a:t>The GUI will be marked in darker green</a:t>
            </a:r>
          </a:p>
          <a:p>
            <a:pPr lvl="2"/>
            <a:r>
              <a:rPr lang="en-US" dirty="0"/>
              <a:t>Use ‘Restart Plasma’ GUI to start over </a:t>
            </a:r>
          </a:p>
          <a:p>
            <a:r>
              <a:rPr lang="en-US" dirty="0"/>
              <a:t>To local IDAE managers:</a:t>
            </a:r>
          </a:p>
          <a:p>
            <a:pPr lvl="1"/>
            <a:r>
              <a:rPr lang="en-US" dirty="0"/>
              <a:t>The callback function of ‘Plasma’ GUI is:</a:t>
            </a:r>
          </a:p>
          <a:p>
            <a:pPr marL="346075" lvl="2" indent="0">
              <a:buNone/>
            </a:pPr>
            <a:r>
              <a:rPr lang="en-US" dirty="0"/>
              <a:t>dxetc4xxx(‘get_plasma’,input_2)</a:t>
            </a:r>
          </a:p>
          <a:p>
            <a:pPr marL="346075" lvl="2" indent="0">
              <a:buNone/>
            </a:pPr>
            <a:r>
              <a:rPr lang="en-US" dirty="0"/>
              <a:t>where input_2.ofl contains the IDAE-generated output plasma file, and input_2.fbc lists [figure # of L1W, subject #, scan #]</a:t>
            </a:r>
          </a:p>
          <a:p>
            <a:pPr lvl="1"/>
            <a:r>
              <a:rPr lang="en-US" dirty="0"/>
              <a:t>Set a subfunction ‘</a:t>
            </a:r>
            <a:r>
              <a:rPr lang="en-US" dirty="0" err="1"/>
              <a:t>local_get_plasma</a:t>
            </a:r>
            <a:r>
              <a:rPr lang="en-US" dirty="0"/>
              <a:t>’ in your dxetc4xxx.m and set the following measures:</a:t>
            </a:r>
          </a:p>
          <a:p>
            <a:pPr lvl="2"/>
            <a:r>
              <a:rPr lang="en-US" dirty="0"/>
              <a:t>To find the plasma file. A MATLAB function of </a:t>
            </a:r>
            <a:r>
              <a:rPr lang="en-US" dirty="0" err="1"/>
              <a:t>uigetfile.m</a:t>
            </a:r>
            <a:r>
              <a:rPr lang="en-US" dirty="0"/>
              <a:t> was utilized in this example</a:t>
            </a:r>
          </a:p>
          <a:p>
            <a:pPr lvl="2"/>
            <a:r>
              <a:rPr lang="en-US" dirty="0"/>
              <a:t>To convert the plasma data into a two-column matrix of sampling times and radioactivity values in user-specified unit</a:t>
            </a:r>
          </a:p>
          <a:p>
            <a:pPr lvl="2"/>
            <a:r>
              <a:rPr lang="en-US" dirty="0"/>
              <a:t>To save it to input_2.ofl in 8-digit ASCII format (add ‘-ascii’)</a:t>
            </a:r>
          </a:p>
          <a:p>
            <a:pPr lvl="2"/>
            <a:r>
              <a:rPr lang="en-US" dirty="0"/>
              <a:t>To update the Plasma GUI (to green) add the following line just after the ‘save’ line</a:t>
            </a:r>
          </a:p>
          <a:p>
            <a:pPr marL="517525" lvl="3" indent="0">
              <a:buNone/>
            </a:pPr>
            <a:r>
              <a:rPr lang="en-US" dirty="0"/>
              <a:t>cv2_getCPT(‘check’, 1)</a:t>
            </a:r>
          </a:p>
        </p:txBody>
      </p:sp>
      <p:pic>
        <p:nvPicPr>
          <p:cNvPr id="12" name="Content Placeholder 11">
            <a:extLst>
              <a:ext uri="{FF2B5EF4-FFF2-40B4-BE49-F238E27FC236}">
                <a16:creationId xmlns:a16="http://schemas.microsoft.com/office/drawing/2014/main" id="{770F4722-F991-4AD4-94AA-FCA3C76EDB4C}"/>
              </a:ext>
            </a:extLst>
          </p:cNvPr>
          <p:cNvPicPr>
            <a:picLocks noGrp="1" noChangeAspect="1"/>
          </p:cNvPicPr>
          <p:nvPr>
            <p:ph sz="half" idx="1"/>
          </p:nvPr>
        </p:nvPicPr>
        <p:blipFill>
          <a:blip r:embed="rId2"/>
          <a:stretch>
            <a:fillRect/>
          </a:stretch>
        </p:blipFill>
        <p:spPr>
          <a:xfrm>
            <a:off x="457200" y="1172875"/>
            <a:ext cx="4114800" cy="4948812"/>
          </a:xfrm>
          <a:prstGeom prst="rect">
            <a:avLst/>
          </a:prstGeom>
        </p:spPr>
      </p:pic>
    </p:spTree>
    <p:extLst>
      <p:ext uri="{BB962C8B-B14F-4D97-AF65-F5344CB8AC3E}">
        <p14:creationId xmlns:p14="http://schemas.microsoft.com/office/powerpoint/2010/main" val="3331992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9231-75BB-447E-BF92-BD35FFAD75DC}"/>
              </a:ext>
            </a:extLst>
          </p:cNvPr>
          <p:cNvSpPr>
            <a:spLocks noGrp="1"/>
          </p:cNvSpPr>
          <p:nvPr>
            <p:ph type="title"/>
          </p:nvPr>
        </p:nvSpPr>
        <p:spPr/>
        <p:txBody>
          <a:bodyPr/>
          <a:lstStyle/>
          <a:p>
            <a:r>
              <a:rPr lang="en-US" dirty="0"/>
              <a:t>Site-Specific Operations: HPLC</a:t>
            </a:r>
          </a:p>
        </p:txBody>
      </p:sp>
      <p:sp>
        <p:nvSpPr>
          <p:cNvPr id="4" name="Content Placeholder 3">
            <a:extLst>
              <a:ext uri="{FF2B5EF4-FFF2-40B4-BE49-F238E27FC236}">
                <a16:creationId xmlns:a16="http://schemas.microsoft.com/office/drawing/2014/main" id="{4FD206FB-4899-42E1-9DCD-3E902AAD34B5}"/>
              </a:ext>
            </a:extLst>
          </p:cNvPr>
          <p:cNvSpPr>
            <a:spLocks noGrp="1"/>
          </p:cNvSpPr>
          <p:nvPr>
            <p:ph sz="half" idx="2"/>
          </p:nvPr>
        </p:nvSpPr>
        <p:spPr>
          <a:xfrm>
            <a:off x="4629150" y="1041011"/>
            <a:ext cx="4114800" cy="5371363"/>
          </a:xfrm>
        </p:spPr>
        <p:txBody>
          <a:bodyPr>
            <a:normAutofit fontScale="92500" lnSpcReduction="10000"/>
          </a:bodyPr>
          <a:lstStyle/>
          <a:p>
            <a:r>
              <a:rPr lang="en-US" dirty="0"/>
              <a:t>In this example, MATLAB’s file selector will pop up when ‘HPLC’ GUI is hit.</a:t>
            </a:r>
          </a:p>
          <a:p>
            <a:pPr lvl="1"/>
            <a:r>
              <a:rPr lang="en-US" dirty="0"/>
              <a:t>Open the target PDF file (lower panel) as shown in previous slide. Copy / paste time and parent fractions to the MATLAB command as instructed therein</a:t>
            </a:r>
          </a:p>
          <a:p>
            <a:pPr lvl="2"/>
            <a:r>
              <a:rPr lang="en-US" dirty="0"/>
              <a:t>The manual method was selected since the function to read PDF requires a specific MATLAB toolbox</a:t>
            </a:r>
          </a:p>
          <a:p>
            <a:pPr lvl="1"/>
            <a:r>
              <a:rPr lang="en-US" dirty="0"/>
              <a:t>The GUI will be marked in darker green</a:t>
            </a:r>
          </a:p>
          <a:p>
            <a:pPr lvl="2"/>
            <a:r>
              <a:rPr lang="en-US" dirty="0"/>
              <a:t>Use ‘Restart HPLC’ GUI to start over </a:t>
            </a:r>
          </a:p>
          <a:p>
            <a:r>
              <a:rPr lang="en-US" dirty="0"/>
              <a:t>To local IDAE managers:</a:t>
            </a:r>
          </a:p>
          <a:p>
            <a:pPr lvl="1"/>
            <a:r>
              <a:rPr lang="en-US" dirty="0"/>
              <a:t>The callback function of ‘Plasma’ GUI is:</a:t>
            </a:r>
          </a:p>
          <a:p>
            <a:pPr marL="346075" lvl="2" indent="0">
              <a:buNone/>
            </a:pPr>
            <a:r>
              <a:rPr lang="en-US" dirty="0"/>
              <a:t>dxetc4xxx(‘get_hplc’,input_2)</a:t>
            </a:r>
          </a:p>
          <a:p>
            <a:pPr marL="346075" lvl="2" indent="0">
              <a:buNone/>
            </a:pPr>
            <a:r>
              <a:rPr lang="en-US" dirty="0"/>
              <a:t>where input_2.ofl contains the IDAE-generated output HPLC file, and input_2.fbc lists [figure # of L1W, subject #, scan #]</a:t>
            </a:r>
          </a:p>
          <a:p>
            <a:pPr lvl="1"/>
            <a:r>
              <a:rPr lang="en-US" dirty="0"/>
              <a:t>Set a subfunction ‘</a:t>
            </a:r>
            <a:r>
              <a:rPr lang="en-US" dirty="0" err="1"/>
              <a:t>local_get_hplc</a:t>
            </a:r>
            <a:r>
              <a:rPr lang="en-US" dirty="0"/>
              <a:t>’ in your dxetc4xxx.m and set the following measures</a:t>
            </a:r>
          </a:p>
          <a:p>
            <a:pPr lvl="2"/>
            <a:r>
              <a:rPr lang="en-US" dirty="0"/>
              <a:t>To find the HPLC file. A MATLAB function of </a:t>
            </a:r>
            <a:r>
              <a:rPr lang="en-US" dirty="0" err="1"/>
              <a:t>uigetfile.m</a:t>
            </a:r>
            <a:r>
              <a:rPr lang="en-US" dirty="0"/>
              <a:t> was utilized in this example</a:t>
            </a:r>
          </a:p>
          <a:p>
            <a:pPr lvl="2"/>
            <a:r>
              <a:rPr lang="en-US" dirty="0"/>
              <a:t>To convert the plasma data into a two-column matrix of sampling times and radioactivity values in user-specified unit</a:t>
            </a:r>
          </a:p>
          <a:p>
            <a:pPr lvl="2"/>
            <a:r>
              <a:rPr lang="en-US" dirty="0"/>
              <a:t>To save it to input_2.ofl in 8-digit ASCII format (add ‘-ascii’)</a:t>
            </a:r>
          </a:p>
          <a:p>
            <a:pPr lvl="2"/>
            <a:r>
              <a:rPr lang="en-US" dirty="0"/>
              <a:t>To update the HPLC GUI (to green) add the following line just after the ‘save’ line</a:t>
            </a:r>
          </a:p>
          <a:p>
            <a:pPr marL="517525" lvl="3" indent="0">
              <a:buNone/>
            </a:pPr>
            <a:r>
              <a:rPr lang="en-US" dirty="0"/>
              <a:t>cv2_getCPT(‘check’, 2)</a:t>
            </a:r>
          </a:p>
        </p:txBody>
      </p:sp>
      <p:pic>
        <p:nvPicPr>
          <p:cNvPr id="9" name="Content Placeholder 8">
            <a:extLst>
              <a:ext uri="{FF2B5EF4-FFF2-40B4-BE49-F238E27FC236}">
                <a16:creationId xmlns:a16="http://schemas.microsoft.com/office/drawing/2014/main" id="{A0CDF771-5A4D-4686-ABE7-276C6ECC69A9}"/>
              </a:ext>
            </a:extLst>
          </p:cNvPr>
          <p:cNvPicPr>
            <a:picLocks noGrp="1" noChangeAspect="1"/>
          </p:cNvPicPr>
          <p:nvPr>
            <p:ph sz="half" idx="1"/>
          </p:nvPr>
        </p:nvPicPr>
        <p:blipFill>
          <a:blip r:embed="rId2"/>
          <a:stretch>
            <a:fillRect/>
          </a:stretch>
        </p:blipFill>
        <p:spPr>
          <a:xfrm>
            <a:off x="572328" y="1041400"/>
            <a:ext cx="3884543" cy="5211763"/>
          </a:xfrm>
          <a:prstGeom prst="rect">
            <a:avLst/>
          </a:prstGeom>
        </p:spPr>
      </p:pic>
    </p:spTree>
    <p:extLst>
      <p:ext uri="{BB962C8B-B14F-4D97-AF65-F5344CB8AC3E}">
        <p14:creationId xmlns:p14="http://schemas.microsoft.com/office/powerpoint/2010/main" val="1474744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E686-5823-4F6C-ADC1-825500D216AE}"/>
              </a:ext>
            </a:extLst>
          </p:cNvPr>
          <p:cNvSpPr>
            <a:spLocks noGrp="1"/>
          </p:cNvSpPr>
          <p:nvPr>
            <p:ph type="title"/>
          </p:nvPr>
        </p:nvSpPr>
        <p:spPr/>
        <p:txBody>
          <a:bodyPr/>
          <a:lstStyle/>
          <a:p>
            <a:r>
              <a:rPr lang="en-US" dirty="0"/>
              <a:t>Correct for Radioactive Metabolites: 1</a:t>
            </a:r>
          </a:p>
        </p:txBody>
      </p:sp>
      <p:sp>
        <p:nvSpPr>
          <p:cNvPr id="4" name="Content Placeholder 3">
            <a:extLst>
              <a:ext uri="{FF2B5EF4-FFF2-40B4-BE49-F238E27FC236}">
                <a16:creationId xmlns:a16="http://schemas.microsoft.com/office/drawing/2014/main" id="{C6CDC53F-9485-4495-B695-73AB5C29C991}"/>
              </a:ext>
            </a:extLst>
          </p:cNvPr>
          <p:cNvSpPr>
            <a:spLocks noGrp="1"/>
          </p:cNvSpPr>
          <p:nvPr>
            <p:ph sz="half" idx="2"/>
          </p:nvPr>
        </p:nvSpPr>
        <p:spPr/>
        <p:txBody>
          <a:bodyPr/>
          <a:lstStyle/>
          <a:p>
            <a:r>
              <a:rPr lang="en-US" dirty="0"/>
              <a:t>The </a:t>
            </a:r>
            <a:r>
              <a:rPr lang="en-US" dirty="0" err="1"/>
              <a:t>setCPT</a:t>
            </a:r>
            <a:r>
              <a:rPr lang="en-US" dirty="0"/>
              <a:t> module will pop-up with plot of the plasma TAC (total) (lower panel) when the GUI of the ‘correct ..’ step is clicked (orange circle)</a:t>
            </a:r>
          </a:p>
          <a:p>
            <a:r>
              <a:rPr lang="en-US" dirty="0"/>
              <a:t>Observe the plasma TAC</a:t>
            </a:r>
          </a:p>
          <a:p>
            <a:pPr lvl="1"/>
            <a:r>
              <a:rPr lang="en-US" dirty="0"/>
              <a:t>Some corrective measures for the plasma TAC are provided (left insert; under Ca(t))</a:t>
            </a:r>
          </a:p>
          <a:p>
            <a:pPr lvl="1"/>
            <a:r>
              <a:rPr lang="en-US" dirty="0"/>
              <a:t>Consult the tabs for functions</a:t>
            </a:r>
          </a:p>
          <a:p>
            <a:pPr lvl="2"/>
            <a:r>
              <a:rPr lang="en-US" dirty="0"/>
              <a:t>sumExp2/3 refer to sums of exponential functions</a:t>
            </a:r>
          </a:p>
          <a:p>
            <a:r>
              <a:rPr lang="en-US" dirty="0"/>
              <a:t>Import HPLC data, if plasma TAC is OK</a:t>
            </a:r>
          </a:p>
        </p:txBody>
      </p:sp>
      <p:pic>
        <p:nvPicPr>
          <p:cNvPr id="8" name="Content Placeholder 7">
            <a:extLst>
              <a:ext uri="{FF2B5EF4-FFF2-40B4-BE49-F238E27FC236}">
                <a16:creationId xmlns:a16="http://schemas.microsoft.com/office/drawing/2014/main" id="{EDBBC5F6-21BB-44D9-B2F2-B992FCA8FB8B}"/>
              </a:ext>
            </a:extLst>
          </p:cNvPr>
          <p:cNvPicPr>
            <a:picLocks noGrp="1" noChangeAspect="1"/>
          </p:cNvPicPr>
          <p:nvPr>
            <p:ph sz="half" idx="1"/>
          </p:nvPr>
        </p:nvPicPr>
        <p:blipFill>
          <a:blip r:embed="rId2"/>
          <a:stretch>
            <a:fillRect/>
          </a:stretch>
        </p:blipFill>
        <p:spPr>
          <a:xfrm>
            <a:off x="591482" y="1041400"/>
            <a:ext cx="3846235" cy="5211763"/>
          </a:xfrm>
          <a:prstGeom prst="rect">
            <a:avLst/>
          </a:prstGeom>
        </p:spPr>
      </p:pic>
    </p:spTree>
    <p:extLst>
      <p:ext uri="{BB962C8B-B14F-4D97-AF65-F5344CB8AC3E}">
        <p14:creationId xmlns:p14="http://schemas.microsoft.com/office/powerpoint/2010/main" val="913370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F563-19F0-4606-AE7C-0E631A7A8D43}"/>
              </a:ext>
            </a:extLst>
          </p:cNvPr>
          <p:cNvSpPr>
            <a:spLocks noGrp="1"/>
          </p:cNvSpPr>
          <p:nvPr>
            <p:ph type="title"/>
          </p:nvPr>
        </p:nvSpPr>
        <p:spPr/>
        <p:txBody>
          <a:bodyPr/>
          <a:lstStyle/>
          <a:p>
            <a:r>
              <a:rPr lang="en-US" dirty="0"/>
              <a:t>Correct for Radioactive Metabolites: 2</a:t>
            </a:r>
          </a:p>
        </p:txBody>
      </p:sp>
      <p:sp>
        <p:nvSpPr>
          <p:cNvPr id="4" name="Content Placeholder 3">
            <a:extLst>
              <a:ext uri="{FF2B5EF4-FFF2-40B4-BE49-F238E27FC236}">
                <a16:creationId xmlns:a16="http://schemas.microsoft.com/office/drawing/2014/main" id="{41CC7B84-4D7A-4601-913F-D908152BBAB7}"/>
              </a:ext>
            </a:extLst>
          </p:cNvPr>
          <p:cNvSpPr>
            <a:spLocks noGrp="1"/>
          </p:cNvSpPr>
          <p:nvPr>
            <p:ph sz="half" idx="2"/>
          </p:nvPr>
        </p:nvSpPr>
        <p:spPr/>
        <p:txBody>
          <a:bodyPr>
            <a:normAutofit/>
          </a:bodyPr>
          <a:lstStyle/>
          <a:p>
            <a:r>
              <a:rPr lang="en-US" dirty="0"/>
              <a:t>Observe plot of the HPLC data (blue circles in lower panel)</a:t>
            </a:r>
          </a:p>
          <a:p>
            <a:pPr lvl="1"/>
            <a:r>
              <a:rPr lang="en-US" dirty="0"/>
              <a:t>Note that the HPLC data show total metabolites in percentages (= 100 – parent fraction in percentage)</a:t>
            </a:r>
          </a:p>
          <a:p>
            <a:pPr lvl="1"/>
            <a:r>
              <a:rPr lang="en-US" dirty="0"/>
              <a:t>Fit the HPLC data by one of IDAE-supplied functions (3</a:t>
            </a:r>
            <a:r>
              <a:rPr lang="en-US" baseline="30000" dirty="0"/>
              <a:t>rd</a:t>
            </a:r>
            <a:r>
              <a:rPr lang="en-US" dirty="0"/>
              <a:t> tab and on; upper panel)</a:t>
            </a:r>
          </a:p>
          <a:p>
            <a:pPr lvl="2"/>
            <a:r>
              <a:rPr lang="en-US" dirty="0"/>
              <a:t>The IDAE team suggest using ‘mixed’, ‘</a:t>
            </a:r>
            <a:r>
              <a:rPr lang="en-US" dirty="0" err="1"/>
              <a:t>fitHPLC</a:t>
            </a:r>
            <a:r>
              <a:rPr lang="en-US" dirty="0"/>
              <a:t>’, one of ‘</a:t>
            </a:r>
            <a:r>
              <a:rPr lang="en-US" dirty="0" err="1"/>
              <a:t>fitHPLCH</a:t>
            </a:r>
            <a:r>
              <a:rPr lang="en-US" dirty="0"/>
              <a:t>*’, or ‘</a:t>
            </a:r>
            <a:r>
              <a:rPr lang="en-US" dirty="0" err="1"/>
              <a:t>pchip</a:t>
            </a:r>
            <a:r>
              <a:rPr lang="en-US" dirty="0"/>
              <a:t>’ </a:t>
            </a:r>
          </a:p>
          <a:p>
            <a:pPr lvl="3"/>
            <a:r>
              <a:rPr lang="en-US" dirty="0"/>
              <a:t>‘</a:t>
            </a:r>
            <a:r>
              <a:rPr lang="en-US" dirty="0" err="1"/>
              <a:t>pchip</a:t>
            </a:r>
            <a:r>
              <a:rPr lang="en-US" dirty="0"/>
              <a:t>’ refers to the shape-preserving piecewise cubic interpolation of MATLAB (interp1.m)</a:t>
            </a:r>
          </a:p>
          <a:p>
            <a:pPr lvl="2"/>
            <a:r>
              <a:rPr lang="en-US" dirty="0"/>
              <a:t>Employ one approach across scans of a study</a:t>
            </a:r>
          </a:p>
          <a:p>
            <a:pPr marL="347662" lvl="1" indent="-171450"/>
            <a:r>
              <a:rPr lang="en-US" dirty="0"/>
              <a:t>Hit ‘Take’ (lower orange circle), ‘Apply’, and ‘Approve’ GUIs sequentially. It’s done!</a:t>
            </a:r>
          </a:p>
          <a:p>
            <a:r>
              <a:rPr lang="en-US" dirty="0"/>
              <a:t>Associate the fitting approaches with the IDAE-supplied generic terms for plasma data</a:t>
            </a:r>
          </a:p>
          <a:p>
            <a:pPr lvl="1"/>
            <a:r>
              <a:rPr lang="en-US" dirty="0"/>
              <a:t>The generic terms including ‘</a:t>
            </a:r>
            <a:r>
              <a:rPr lang="en-US" dirty="0" err="1"/>
              <a:t>noTAD</a:t>
            </a:r>
            <a:r>
              <a:rPr lang="en-US" dirty="0"/>
              <a:t>’ and ‘HPLC*’ are presented during generation of Stage-2 packages (TAC2MPE)</a:t>
            </a:r>
          </a:p>
          <a:p>
            <a:pPr lvl="1"/>
            <a:r>
              <a:rPr lang="en-US" dirty="0"/>
              <a:t>The IDAE team recommends to make site-wide rules, for example to use ‘</a:t>
            </a:r>
            <a:r>
              <a:rPr lang="en-US" dirty="0" err="1"/>
              <a:t>noTAD</a:t>
            </a:r>
            <a:r>
              <a:rPr lang="en-US" dirty="0"/>
              <a:t>’, ‘HPLC’, and ‘HPLC1’ for ‘</a:t>
            </a:r>
            <a:r>
              <a:rPr lang="en-US" dirty="0" err="1"/>
              <a:t>fitHPLC</a:t>
            </a:r>
            <a:r>
              <a:rPr lang="en-US" dirty="0"/>
              <a:t>’, one of ‘</a:t>
            </a:r>
            <a:r>
              <a:rPr lang="en-US" dirty="0" err="1"/>
              <a:t>fitHPLCH</a:t>
            </a:r>
            <a:r>
              <a:rPr lang="en-US" dirty="0"/>
              <a:t>*’, and ‘</a:t>
            </a:r>
            <a:r>
              <a:rPr lang="en-US" dirty="0" err="1"/>
              <a:t>pchip</a:t>
            </a:r>
            <a:r>
              <a:rPr lang="en-US" dirty="0"/>
              <a:t>’, respectively.</a:t>
            </a:r>
          </a:p>
        </p:txBody>
      </p:sp>
      <p:pic>
        <p:nvPicPr>
          <p:cNvPr id="8" name="Content Placeholder 7">
            <a:extLst>
              <a:ext uri="{FF2B5EF4-FFF2-40B4-BE49-F238E27FC236}">
                <a16:creationId xmlns:a16="http://schemas.microsoft.com/office/drawing/2014/main" id="{FAA065D3-CFAC-40B7-82FC-D07B1C867F93}"/>
              </a:ext>
            </a:extLst>
          </p:cNvPr>
          <p:cNvPicPr>
            <a:picLocks noGrp="1" noChangeAspect="1"/>
          </p:cNvPicPr>
          <p:nvPr>
            <p:ph sz="half" idx="1"/>
          </p:nvPr>
        </p:nvPicPr>
        <p:blipFill>
          <a:blip r:embed="rId2"/>
          <a:stretch>
            <a:fillRect/>
          </a:stretch>
        </p:blipFill>
        <p:spPr>
          <a:xfrm>
            <a:off x="612704" y="1041400"/>
            <a:ext cx="3803792" cy="5211763"/>
          </a:xfrm>
          <a:prstGeom prst="rect">
            <a:avLst/>
          </a:prstGeom>
        </p:spPr>
      </p:pic>
    </p:spTree>
    <p:extLst>
      <p:ext uri="{BB962C8B-B14F-4D97-AF65-F5344CB8AC3E}">
        <p14:creationId xmlns:p14="http://schemas.microsoft.com/office/powerpoint/2010/main" val="3299513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876B-6786-43D6-83CF-BCBE7413F4E2}"/>
              </a:ext>
            </a:extLst>
          </p:cNvPr>
          <p:cNvSpPr>
            <a:spLocks noGrp="1"/>
          </p:cNvSpPr>
          <p:nvPr>
            <p:ph type="title"/>
          </p:nvPr>
        </p:nvSpPr>
        <p:spPr>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Installation of IDAE</a:t>
            </a:r>
          </a:p>
        </p:txBody>
      </p:sp>
      <p:sp>
        <p:nvSpPr>
          <p:cNvPr id="3" name="Content Placeholder 2">
            <a:extLst>
              <a:ext uri="{FF2B5EF4-FFF2-40B4-BE49-F238E27FC236}">
                <a16:creationId xmlns:a16="http://schemas.microsoft.com/office/drawing/2014/main" id="{94167518-2483-45E0-BCA5-DBA97D319B54}"/>
              </a:ext>
            </a:extLst>
          </p:cNvPr>
          <p:cNvSpPr>
            <a:spLocks noGrp="1"/>
          </p:cNvSpPr>
          <p:nvPr>
            <p:ph idx="1"/>
          </p:nvPr>
        </p:nvSpPr>
        <p:spPr/>
        <p:txBody>
          <a:bodyPr>
            <a:normAutofit/>
          </a:bodyPr>
          <a:lstStyle/>
          <a:p>
            <a:r>
              <a:rPr lang="en-US" dirty="0">
                <a:solidFill>
                  <a:schemeClr val="bg1"/>
                </a:solidFill>
              </a:rPr>
              <a:t>Plan &amp; create the following folders for IDAE</a:t>
            </a:r>
          </a:p>
          <a:p>
            <a:pPr lvl="1"/>
            <a:r>
              <a:rPr lang="en-US" dirty="0"/>
              <a:t>One</a:t>
            </a:r>
            <a:r>
              <a:rPr lang="en-US" dirty="0">
                <a:solidFill>
                  <a:schemeClr val="bg1"/>
                </a:solidFill>
              </a:rPr>
              <a:t> folder for IDAE codes (e.g., C:\idae; referred to as ‘IDAE folder’)</a:t>
            </a:r>
          </a:p>
          <a:p>
            <a:pPr lvl="1"/>
            <a:r>
              <a:rPr lang="en-US" dirty="0"/>
              <a:t>F</a:t>
            </a:r>
            <a:r>
              <a:rPr lang="en-US" dirty="0">
                <a:solidFill>
                  <a:schemeClr val="bg1"/>
                </a:solidFill>
              </a:rPr>
              <a:t>olders (one per user) for execution of IDAE (e.g., C:\users\UserName)</a:t>
            </a:r>
          </a:p>
          <a:p>
            <a:pPr lvl="1"/>
            <a:r>
              <a:rPr lang="en-US" dirty="0"/>
              <a:t>One</a:t>
            </a:r>
            <a:r>
              <a:rPr lang="en-US" dirty="0">
                <a:solidFill>
                  <a:schemeClr val="bg1"/>
                </a:solidFill>
              </a:rPr>
              <a:t> folder to dump intermediate files (e.g., C:\tmp)</a:t>
            </a:r>
          </a:p>
          <a:p>
            <a:pPr lvl="2"/>
            <a:r>
              <a:rPr lang="en-US" dirty="0"/>
              <a:t>P</a:t>
            </a:r>
            <a:r>
              <a:rPr lang="en-US" dirty="0">
                <a:solidFill>
                  <a:schemeClr val="bg1"/>
                </a:solidFill>
              </a:rPr>
              <a:t>lace ‘</a:t>
            </a:r>
            <a:r>
              <a:rPr lang="en-US" dirty="0" err="1">
                <a:solidFill>
                  <a:schemeClr val="bg1"/>
                </a:solidFill>
              </a:rPr>
              <a:t>scratch.m</a:t>
            </a:r>
            <a:r>
              <a:rPr lang="en-US" dirty="0">
                <a:solidFill>
                  <a:schemeClr val="bg1"/>
                </a:solidFill>
              </a:rPr>
              <a:t>’ (any content; using MATLAB editor) in the dump folder</a:t>
            </a:r>
          </a:p>
          <a:p>
            <a:r>
              <a:rPr lang="en-US" dirty="0">
                <a:solidFill>
                  <a:schemeClr val="bg1"/>
                </a:solidFill>
              </a:rPr>
              <a:t>Download the IDAE package from GitHub to the code folder and unzip it (unzip ‘here’)</a:t>
            </a:r>
          </a:p>
          <a:p>
            <a:pPr lvl="1"/>
            <a:r>
              <a:rPr lang="en-US" dirty="0">
                <a:solidFill>
                  <a:schemeClr val="bg1"/>
                </a:solidFill>
              </a:rPr>
              <a:t>Look for patches/additional releases occasionally. Do the same for them.</a:t>
            </a:r>
          </a:p>
          <a:p>
            <a:r>
              <a:rPr lang="en-US" dirty="0">
                <a:solidFill>
                  <a:schemeClr val="bg1"/>
                </a:solidFill>
              </a:rPr>
              <a:t>Prepare a </a:t>
            </a:r>
            <a:r>
              <a:rPr lang="en-US" dirty="0" err="1"/>
              <a:t>startup.m</a:t>
            </a:r>
            <a:r>
              <a:rPr lang="en-US" dirty="0"/>
              <a:t> using IDAE-supplied template and place it to the directory where MATLAB looks when it is stated</a:t>
            </a:r>
          </a:p>
          <a:p>
            <a:pPr lvl="1"/>
            <a:r>
              <a:rPr lang="en-US" dirty="0">
                <a:solidFill>
                  <a:schemeClr val="bg1"/>
                </a:solidFill>
              </a:rPr>
              <a:t>See the section of ‘Preparation</a:t>
            </a:r>
            <a:r>
              <a:rPr lang="en-US" dirty="0"/>
              <a:t> of </a:t>
            </a:r>
            <a:r>
              <a:rPr lang="en-US" dirty="0" err="1">
                <a:solidFill>
                  <a:schemeClr val="bg1"/>
                </a:solidFill>
              </a:rPr>
              <a:t>startup.m</a:t>
            </a:r>
            <a:r>
              <a:rPr lang="en-US" dirty="0">
                <a:solidFill>
                  <a:schemeClr val="bg1"/>
                </a:solidFill>
              </a:rPr>
              <a:t>’ for details </a:t>
            </a:r>
          </a:p>
          <a:p>
            <a:r>
              <a:rPr lang="en-US" dirty="0"/>
              <a:t>Prepare the local adaptor file in the dump folder</a:t>
            </a:r>
          </a:p>
          <a:p>
            <a:pPr lvl="1"/>
            <a:r>
              <a:rPr lang="en-US"/>
              <a:t>See the section of ‘construction of local adaptor file’ for details</a:t>
            </a:r>
          </a:p>
        </p:txBody>
      </p:sp>
    </p:spTree>
    <p:extLst>
      <p:ext uri="{BB962C8B-B14F-4D97-AF65-F5344CB8AC3E}">
        <p14:creationId xmlns:p14="http://schemas.microsoft.com/office/powerpoint/2010/main" val="3838481104"/>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DDAC-15C4-4A22-ADC9-17BC9A4F96BE}"/>
              </a:ext>
            </a:extLst>
          </p:cNvPr>
          <p:cNvSpPr>
            <a:spLocks noGrp="1"/>
          </p:cNvSpPr>
          <p:nvPr>
            <p:ph type="title"/>
          </p:nvPr>
        </p:nvSpPr>
        <p:spPr>
          <a:xfrm>
            <a:off x="628650" y="3108960"/>
            <a:ext cx="7886700" cy="640080"/>
          </a:xfrm>
        </p:spPr>
        <p:txBody>
          <a:bodyPr/>
          <a:lstStyle/>
          <a:p>
            <a:r>
              <a:rPr lang="en-US" dirty="0"/>
              <a:t>To Set / Perform PIMs</a:t>
            </a:r>
          </a:p>
        </p:txBody>
      </p:sp>
    </p:spTree>
    <p:extLst>
      <p:ext uri="{BB962C8B-B14F-4D97-AF65-F5344CB8AC3E}">
        <p14:creationId xmlns:p14="http://schemas.microsoft.com/office/powerpoint/2010/main" val="21452724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B2D03-5AA9-4AC9-B79C-3D5487CAF828}"/>
              </a:ext>
            </a:extLst>
          </p:cNvPr>
          <p:cNvSpPr>
            <a:spLocks noGrp="1"/>
          </p:cNvSpPr>
          <p:nvPr>
            <p:ph type="title"/>
          </p:nvPr>
        </p:nvSpPr>
        <p:spPr/>
        <p:txBody>
          <a:bodyPr/>
          <a:lstStyle/>
          <a:p>
            <a:r>
              <a:rPr lang="en-US" dirty="0"/>
              <a:t>Setting PIMs: Overview</a:t>
            </a:r>
          </a:p>
        </p:txBody>
      </p:sp>
      <p:sp>
        <p:nvSpPr>
          <p:cNvPr id="6" name="Content Placeholder 5">
            <a:extLst>
              <a:ext uri="{FF2B5EF4-FFF2-40B4-BE49-F238E27FC236}">
                <a16:creationId xmlns:a16="http://schemas.microsoft.com/office/drawing/2014/main" id="{0C07B6C2-B101-4718-B63C-0C7A086F9207}"/>
              </a:ext>
            </a:extLst>
          </p:cNvPr>
          <p:cNvSpPr>
            <a:spLocks noGrp="1"/>
          </p:cNvSpPr>
          <p:nvPr>
            <p:ph sz="half" idx="2"/>
          </p:nvPr>
        </p:nvSpPr>
        <p:spPr>
          <a:xfrm>
            <a:off x="4629150" y="1041011"/>
            <a:ext cx="4114800" cy="5643733"/>
          </a:xfrm>
        </p:spPr>
        <p:txBody>
          <a:bodyPr>
            <a:normAutofit/>
          </a:bodyPr>
          <a:lstStyle/>
          <a:p>
            <a:r>
              <a:rPr lang="en-US" dirty="0"/>
              <a:t>Aim: To set plasma input methods (PIMs) and their parameters for the package</a:t>
            </a:r>
          </a:p>
          <a:p>
            <a:r>
              <a:rPr lang="en-US" dirty="0"/>
              <a:t>Major procedures:</a:t>
            </a:r>
          </a:p>
          <a:p>
            <a:pPr lvl="1"/>
            <a:r>
              <a:rPr lang="en-US" dirty="0"/>
              <a:t>First, set the MPE preparation module (lower panel) by clicking the designated GUI (orange circle; upper panel)</a:t>
            </a:r>
          </a:p>
          <a:p>
            <a:pPr lvl="1"/>
            <a:r>
              <a:rPr lang="en-US" dirty="0"/>
              <a:t>Follow instructions given in the 1</a:t>
            </a:r>
            <a:r>
              <a:rPr lang="en-US" baseline="30000" dirty="0"/>
              <a:t>st</a:t>
            </a:r>
            <a:r>
              <a:rPr lang="en-US" dirty="0"/>
              <a:t> row</a:t>
            </a:r>
          </a:p>
          <a:p>
            <a:pPr lvl="1"/>
            <a:r>
              <a:rPr lang="en-US" dirty="0"/>
              <a:t>Bring in a method from the 1</a:t>
            </a:r>
            <a:r>
              <a:rPr lang="en-US" baseline="30000" dirty="0"/>
              <a:t>st</a:t>
            </a:r>
            <a:r>
              <a:rPr lang="en-US" dirty="0"/>
              <a:t> column GUIs to set relevant parameters (2</a:t>
            </a:r>
            <a:r>
              <a:rPr lang="en-US" baseline="30000" dirty="0"/>
              <a:t>nd</a:t>
            </a:r>
            <a:r>
              <a:rPr lang="en-US" dirty="0"/>
              <a:t> to 4</a:t>
            </a:r>
            <a:r>
              <a:rPr lang="en-US" baseline="30000" dirty="0"/>
              <a:t>th</a:t>
            </a:r>
            <a:r>
              <a:rPr lang="en-US" dirty="0"/>
              <a:t> columns)</a:t>
            </a:r>
          </a:p>
          <a:p>
            <a:pPr lvl="2"/>
            <a:r>
              <a:rPr lang="en-US" dirty="0"/>
              <a:t>See the quick guide (next slide) for methods</a:t>
            </a:r>
          </a:p>
          <a:p>
            <a:pPr lvl="2"/>
            <a:r>
              <a:rPr lang="en-US" dirty="0"/>
              <a:t>Hit ‘Save this method’ (bottom left) when done to move on to the next method</a:t>
            </a:r>
          </a:p>
          <a:p>
            <a:pPr lvl="1"/>
            <a:r>
              <a:rPr lang="en-US" dirty="0"/>
              <a:t>Go inclusive in the first cycle (i.e., for all PETs) to be selective in the second cycle.</a:t>
            </a:r>
          </a:p>
          <a:p>
            <a:pPr lvl="2"/>
            <a:r>
              <a:rPr lang="en-US" dirty="0"/>
              <a:t>Hit ‘Save to file’ if no more methods to set (= the end of the first cycle)</a:t>
            </a:r>
          </a:p>
          <a:p>
            <a:pPr lvl="1"/>
            <a:r>
              <a:rPr lang="en-US" dirty="0"/>
              <a:t>Visit already-selected (light green) methods one-by-one in the second cycle</a:t>
            </a:r>
          </a:p>
          <a:p>
            <a:pPr lvl="2"/>
            <a:r>
              <a:rPr lang="en-US" dirty="0"/>
              <a:t>Adjust applicable PET sans and hit ‘Save this method’ to move on to the next method</a:t>
            </a:r>
          </a:p>
          <a:p>
            <a:pPr lvl="3"/>
            <a:r>
              <a:rPr lang="en-US" dirty="0"/>
              <a:t>e.g., 20T90 for PET 1 (tracer A) and 40T90 for PET 2 (tracer B) for PRGA </a:t>
            </a:r>
          </a:p>
          <a:p>
            <a:pPr lvl="2"/>
            <a:r>
              <a:rPr lang="en-US" dirty="0"/>
              <a:t>Hit ‘Save to file’ when all methods are done (= the end of second cycle)</a:t>
            </a:r>
          </a:p>
        </p:txBody>
      </p:sp>
      <p:pic>
        <p:nvPicPr>
          <p:cNvPr id="5" name="Content Placeholder 4">
            <a:extLst>
              <a:ext uri="{FF2B5EF4-FFF2-40B4-BE49-F238E27FC236}">
                <a16:creationId xmlns:a16="http://schemas.microsoft.com/office/drawing/2014/main" id="{EECCB001-E860-4DBE-A1C0-F4E30211DC61}"/>
              </a:ext>
            </a:extLst>
          </p:cNvPr>
          <p:cNvPicPr>
            <a:picLocks noGrp="1" noChangeAspect="1"/>
          </p:cNvPicPr>
          <p:nvPr>
            <p:ph sz="half" idx="1"/>
          </p:nvPr>
        </p:nvPicPr>
        <p:blipFill>
          <a:blip r:embed="rId2"/>
          <a:stretch>
            <a:fillRect/>
          </a:stretch>
        </p:blipFill>
        <p:spPr>
          <a:xfrm>
            <a:off x="945670" y="1041400"/>
            <a:ext cx="3137859" cy="5211763"/>
          </a:xfrm>
          <a:prstGeom prst="rect">
            <a:avLst/>
          </a:prstGeom>
        </p:spPr>
      </p:pic>
    </p:spTree>
    <p:extLst>
      <p:ext uri="{BB962C8B-B14F-4D97-AF65-F5344CB8AC3E}">
        <p14:creationId xmlns:p14="http://schemas.microsoft.com/office/powerpoint/2010/main" val="2951088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8640"/>
          </a:xfrm>
          <a:solidFill>
            <a:schemeClr val="accent1">
              <a:lumMod val="20000"/>
              <a:lumOff val="80000"/>
            </a:schemeClr>
          </a:solidFill>
          <a:ln w="28575">
            <a:noFill/>
          </a:ln>
        </p:spPr>
        <p:txBody>
          <a:bodyPr>
            <a:normAutofit/>
          </a:bodyPr>
          <a:lstStyle/>
          <a:p>
            <a:r>
              <a:rPr lang="en-US" b="1" dirty="0">
                <a:solidFill>
                  <a:schemeClr val="accent1">
                    <a:lumMod val="75000"/>
                  </a:schemeClr>
                </a:solidFill>
              </a:rPr>
              <a:t>PIMs: Quick Guide</a:t>
            </a:r>
          </a:p>
        </p:txBody>
      </p:sp>
      <p:graphicFrame>
        <p:nvGraphicFramePr>
          <p:cNvPr id="4" name="Content Placeholder 3"/>
          <p:cNvGraphicFramePr>
            <a:graphicFrameLocks noGrp="1"/>
          </p:cNvGraphicFramePr>
          <p:nvPr>
            <p:ph idx="1"/>
          </p:nvPr>
        </p:nvGraphicFramePr>
        <p:xfrm>
          <a:off x="457200" y="1109838"/>
          <a:ext cx="8229600" cy="4683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3465226">
                  <a:extLst>
                    <a:ext uri="{9D8B030D-6E8A-4147-A177-3AD203B41FA5}">
                      <a16:colId xmlns:a16="http://schemas.microsoft.com/office/drawing/2014/main" val="20001"/>
                    </a:ext>
                  </a:extLst>
                </a:gridCol>
                <a:gridCol w="1424066">
                  <a:extLst>
                    <a:ext uri="{9D8B030D-6E8A-4147-A177-3AD203B41FA5}">
                      <a16:colId xmlns:a16="http://schemas.microsoft.com/office/drawing/2014/main" val="20002"/>
                    </a:ext>
                  </a:extLst>
                </a:gridCol>
                <a:gridCol w="2121108">
                  <a:extLst>
                    <a:ext uri="{9D8B030D-6E8A-4147-A177-3AD203B41FA5}">
                      <a16:colId xmlns:a16="http://schemas.microsoft.com/office/drawing/2014/main" val="20003"/>
                    </a:ext>
                  </a:extLst>
                </a:gridCol>
              </a:tblGrid>
              <a:tr h="370840">
                <a:tc>
                  <a:txBody>
                    <a:bodyPr/>
                    <a:lstStyle/>
                    <a:p>
                      <a:r>
                        <a:rPr lang="en-US" dirty="0"/>
                        <a:t>Labels</a:t>
                      </a:r>
                    </a:p>
                  </a:txBody>
                  <a:tcPr/>
                </a:tc>
                <a:tc>
                  <a:txBody>
                    <a:bodyPr/>
                    <a:lstStyle/>
                    <a:p>
                      <a:r>
                        <a:rPr lang="en-US" dirty="0"/>
                        <a:t>Descriptions</a:t>
                      </a:r>
                    </a:p>
                  </a:txBody>
                  <a:tcPr/>
                </a:tc>
                <a:tc>
                  <a:txBody>
                    <a:bodyPr/>
                    <a:lstStyle/>
                    <a:p>
                      <a:r>
                        <a:rPr lang="en-US" dirty="0"/>
                        <a:t>Parameters</a:t>
                      </a:r>
                    </a:p>
                  </a:txBody>
                  <a:tcPr/>
                </a:tc>
                <a:tc>
                  <a:txBody>
                    <a:bodyPr/>
                    <a:lstStyle/>
                    <a:p>
                      <a:r>
                        <a:rPr lang="en-US" dirty="0"/>
                        <a:t>Outcome  Variables</a:t>
                      </a:r>
                    </a:p>
                  </a:txBody>
                  <a:tcPr/>
                </a:tc>
                <a:extLst>
                  <a:ext uri="{0D108BD9-81ED-4DB2-BD59-A6C34878D82A}">
                    <a16:rowId xmlns:a16="http://schemas.microsoft.com/office/drawing/2014/main" val="10000"/>
                  </a:ext>
                </a:extLst>
              </a:tr>
              <a:tr h="370840">
                <a:tc>
                  <a:txBody>
                    <a:bodyPr/>
                    <a:lstStyle/>
                    <a:p>
                      <a:r>
                        <a:rPr lang="en-US" baseline="0" dirty="0"/>
                        <a:t>OTCM</a:t>
                      </a:r>
                      <a:endParaRPr lang="en-US" dirty="0"/>
                    </a:p>
                  </a:txBody>
                  <a:tcPr/>
                </a:tc>
                <a:tc>
                  <a:txBody>
                    <a:bodyPr/>
                    <a:lstStyle/>
                    <a:p>
                      <a:r>
                        <a:rPr lang="en-US" dirty="0"/>
                        <a:t>One tissue compartment model </a:t>
                      </a:r>
                    </a:p>
                  </a:txBody>
                  <a:tcPr/>
                </a:tc>
                <a:tc>
                  <a:txBody>
                    <a:bodyPr/>
                    <a:lstStyle/>
                    <a:p>
                      <a:r>
                        <a:rPr lang="en-US" dirty="0"/>
                        <a:t>K</a:t>
                      </a:r>
                      <a:r>
                        <a:rPr lang="en-US" baseline="-25000" dirty="0"/>
                        <a:t>1</a:t>
                      </a:r>
                      <a:r>
                        <a:rPr lang="en-US" dirty="0"/>
                        <a:t>, k</a:t>
                      </a:r>
                      <a:r>
                        <a:rPr lang="en-US" baseline="-25000" dirty="0"/>
                        <a:t>2</a:t>
                      </a:r>
                      <a:r>
                        <a:rPr lang="en-US" dirty="0"/>
                        <a:t>’, V</a:t>
                      </a:r>
                      <a:r>
                        <a:rPr lang="en-US" baseline="-25000" dirty="0"/>
                        <a:t>0</a:t>
                      </a:r>
                    </a:p>
                  </a:txBody>
                  <a:tcPr/>
                </a:tc>
                <a:tc>
                  <a:txBody>
                    <a:bodyPr/>
                    <a:lstStyle/>
                    <a:p>
                      <a:r>
                        <a:rPr lang="en-US" dirty="0"/>
                        <a:t>V</a:t>
                      </a:r>
                      <a:r>
                        <a:rPr lang="en-US" baseline="-25000" dirty="0"/>
                        <a:t>T</a:t>
                      </a:r>
                      <a:r>
                        <a:rPr lang="en-US" baseline="0" dirty="0"/>
                        <a:t> = K</a:t>
                      </a:r>
                      <a:r>
                        <a:rPr lang="en-US" baseline="-25000" dirty="0"/>
                        <a:t>1</a:t>
                      </a:r>
                      <a:r>
                        <a:rPr lang="en-US" baseline="0" dirty="0"/>
                        <a:t>/k</a:t>
                      </a:r>
                      <a:r>
                        <a:rPr lang="en-US" baseline="-25000" dirty="0"/>
                        <a:t>2</a:t>
                      </a:r>
                      <a:r>
                        <a:rPr lang="en-US" baseline="0" dirty="0"/>
                        <a:t>’</a:t>
                      </a:r>
                    </a:p>
                  </a:txBody>
                  <a:tcPr/>
                </a:tc>
                <a:extLst>
                  <a:ext uri="{0D108BD9-81ED-4DB2-BD59-A6C34878D82A}">
                    <a16:rowId xmlns:a16="http://schemas.microsoft.com/office/drawing/2014/main" val="10002"/>
                  </a:ext>
                </a:extLst>
              </a:tr>
              <a:tr h="370840">
                <a:tc>
                  <a:txBody>
                    <a:bodyPr/>
                    <a:lstStyle/>
                    <a:p>
                      <a:r>
                        <a:rPr lang="en-US" dirty="0">
                          <a:highlight>
                            <a:srgbClr val="FFFF00"/>
                          </a:highlight>
                        </a:rPr>
                        <a:t>TTCM3</a:t>
                      </a:r>
                    </a:p>
                  </a:txBody>
                  <a:tcPr/>
                </a:tc>
                <a:tc>
                  <a:txBody>
                    <a:bodyPr/>
                    <a:lstStyle/>
                    <a:p>
                      <a:r>
                        <a:rPr lang="en-US" dirty="0"/>
                        <a:t>Two tissue compartment model irreversible (no </a:t>
                      </a:r>
                      <a:r>
                        <a:rPr lang="en-US" baseline="0" dirty="0"/>
                        <a:t>k</a:t>
                      </a:r>
                      <a:r>
                        <a:rPr lang="en-US" baseline="-25000" dirty="0"/>
                        <a:t>4</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r>
                        <a:rPr lang="en-US" baseline="-25000" dirty="0"/>
                        <a:t>1</a:t>
                      </a:r>
                      <a:r>
                        <a:rPr lang="en-US" dirty="0"/>
                        <a:t>, k</a:t>
                      </a:r>
                      <a:r>
                        <a:rPr lang="en-US" baseline="-25000" dirty="0"/>
                        <a:t>2</a:t>
                      </a:r>
                      <a:r>
                        <a:rPr lang="en-US" baseline="0" dirty="0"/>
                        <a:t>, k</a:t>
                      </a:r>
                      <a:r>
                        <a:rPr lang="en-US" baseline="-25000" dirty="0"/>
                        <a:t>3</a:t>
                      </a:r>
                      <a:r>
                        <a:rPr lang="en-US" baseline="0" dirty="0"/>
                        <a:t>, </a:t>
                      </a:r>
                      <a:r>
                        <a:rPr lang="en-US" dirty="0"/>
                        <a:t>V</a:t>
                      </a:r>
                      <a:r>
                        <a:rPr lang="en-US" baseline="-25000" dirty="0"/>
                        <a:t>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K</a:t>
                      </a:r>
                      <a:r>
                        <a:rPr lang="en-US" baseline="-25000" dirty="0"/>
                        <a:t>i</a:t>
                      </a:r>
                      <a:r>
                        <a:rPr lang="en-US" dirty="0"/>
                        <a:t> =</a:t>
                      </a:r>
                      <a:r>
                        <a:rPr lang="en-US" baseline="0" dirty="0"/>
                        <a:t> </a:t>
                      </a:r>
                      <a:r>
                        <a:rPr lang="en-US" dirty="0"/>
                        <a:t>K</a:t>
                      </a:r>
                      <a:r>
                        <a:rPr lang="en-US" baseline="-25000" dirty="0"/>
                        <a:t>1</a:t>
                      </a:r>
                      <a:r>
                        <a:rPr lang="en-US" dirty="0"/>
                        <a:t>·k</a:t>
                      </a:r>
                      <a:r>
                        <a:rPr lang="en-US" baseline="-25000" dirty="0"/>
                        <a:t>3</a:t>
                      </a:r>
                      <a:r>
                        <a:rPr lang="en-US" baseline="0" dirty="0"/>
                        <a:t> /(k</a:t>
                      </a:r>
                      <a:r>
                        <a:rPr lang="en-US" baseline="-25000" dirty="0"/>
                        <a:t>2</a:t>
                      </a:r>
                      <a:r>
                        <a:rPr lang="en-US" baseline="0" dirty="0"/>
                        <a:t> + k</a:t>
                      </a:r>
                      <a:r>
                        <a:rPr lang="en-US" baseline="-25000" dirty="0"/>
                        <a:t>3</a:t>
                      </a:r>
                      <a:r>
                        <a:rPr lang="en-US" baseline="0" dirty="0"/>
                        <a:t>) </a:t>
                      </a:r>
                      <a:endParaRPr lang="en-US" dirty="0"/>
                    </a:p>
                  </a:txBody>
                  <a:tcPr/>
                </a:tc>
                <a:extLst>
                  <a:ext uri="{0D108BD9-81ED-4DB2-BD59-A6C34878D82A}">
                    <a16:rowId xmlns:a16="http://schemas.microsoft.com/office/drawing/2014/main" val="10007"/>
                  </a:ext>
                </a:extLst>
              </a:tr>
              <a:tr h="370840">
                <a:tc>
                  <a:txBody>
                    <a:bodyPr/>
                    <a:lstStyle/>
                    <a:p>
                      <a:r>
                        <a:rPr lang="en-US" dirty="0">
                          <a:highlight>
                            <a:srgbClr val="FFFF00"/>
                          </a:highlight>
                        </a:rPr>
                        <a:t>GPGA</a:t>
                      </a:r>
                    </a:p>
                  </a:txBody>
                  <a:tcPr/>
                </a:tc>
                <a:tc>
                  <a:txBody>
                    <a:bodyPr/>
                    <a:lstStyle/>
                    <a:p>
                      <a:r>
                        <a:rPr lang="en-US" dirty="0" err="1"/>
                        <a:t>Gjedde-Patlak</a:t>
                      </a:r>
                      <a:r>
                        <a:rPr lang="en-US" dirty="0"/>
                        <a:t> plot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Slope of</a:t>
                      </a:r>
                      <a:r>
                        <a:rPr lang="en-US" baseline="0" dirty="0"/>
                        <a:t> asymptote </a:t>
                      </a:r>
                      <a:endParaRPr lang="en-US" dirty="0"/>
                    </a:p>
                  </a:txBody>
                  <a:tcPr/>
                </a:tc>
                <a:tc>
                  <a:txBody>
                    <a:bodyPr/>
                    <a:lstStyle/>
                    <a:p>
                      <a:r>
                        <a:rPr lang="en-US" dirty="0"/>
                        <a:t>K</a:t>
                      </a:r>
                      <a:r>
                        <a:rPr lang="en-US" baseline="-25000" dirty="0"/>
                        <a:t>i</a:t>
                      </a:r>
                      <a:r>
                        <a:rPr lang="en-US" dirty="0"/>
                        <a:t> : slope</a:t>
                      </a:r>
                    </a:p>
                  </a:txBody>
                  <a:tcPr/>
                </a:tc>
                <a:extLst>
                  <a:ext uri="{0D108BD9-81ED-4DB2-BD59-A6C34878D82A}">
                    <a16:rowId xmlns:a16="http://schemas.microsoft.com/office/drawing/2014/main" val="2805938971"/>
                  </a:ext>
                </a:extLst>
              </a:tr>
              <a:tr h="370840">
                <a:tc>
                  <a:txBody>
                    <a:bodyPr/>
                    <a:lstStyle/>
                    <a:p>
                      <a:r>
                        <a:rPr lang="en-US" baseline="0" dirty="0"/>
                        <a:t>TTCM4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Two tissue compartment model reversible</a:t>
                      </a:r>
                      <a:r>
                        <a:rPr lang="en-US" baseline="0" dirty="0"/>
                        <a:t> (with k</a:t>
                      </a:r>
                      <a:r>
                        <a:rPr lang="en-US" baseline="-25000" dirty="0"/>
                        <a:t>4</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r>
                        <a:rPr lang="en-US" baseline="-25000" dirty="0"/>
                        <a:t>1</a:t>
                      </a:r>
                      <a:r>
                        <a:rPr lang="en-US" dirty="0"/>
                        <a:t>, k</a:t>
                      </a:r>
                      <a:r>
                        <a:rPr lang="en-US" baseline="-25000" dirty="0"/>
                        <a:t>2</a:t>
                      </a:r>
                      <a:r>
                        <a:rPr lang="en-US" baseline="0" dirty="0"/>
                        <a:t>, k</a:t>
                      </a:r>
                      <a:r>
                        <a:rPr lang="en-US" baseline="-25000" dirty="0"/>
                        <a:t>3</a:t>
                      </a:r>
                      <a:r>
                        <a:rPr lang="en-US" baseline="0" dirty="0"/>
                        <a:t>, k</a:t>
                      </a:r>
                      <a:r>
                        <a:rPr lang="en-US" baseline="-25000" dirty="0"/>
                        <a:t>4</a:t>
                      </a:r>
                      <a:r>
                        <a:rPr lang="en-US" dirty="0"/>
                        <a:t>, V</a:t>
                      </a:r>
                      <a:r>
                        <a:rPr lang="en-US" baseline="-25000"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T</a:t>
                      </a:r>
                      <a:r>
                        <a:rPr lang="en-US" dirty="0"/>
                        <a:t> = K</a:t>
                      </a:r>
                      <a:r>
                        <a:rPr lang="en-US" baseline="-25000" dirty="0"/>
                        <a:t>1</a:t>
                      </a:r>
                      <a:r>
                        <a:rPr lang="en-US" dirty="0"/>
                        <a:t>/k</a:t>
                      </a:r>
                      <a:r>
                        <a:rPr lang="en-US" baseline="-25000" dirty="0"/>
                        <a:t>2</a:t>
                      </a:r>
                      <a:r>
                        <a:rPr lang="en-US" baseline="0" dirty="0"/>
                        <a:t> (1 + k</a:t>
                      </a:r>
                      <a:r>
                        <a:rPr lang="en-US" baseline="-25000" dirty="0"/>
                        <a:t>3</a:t>
                      </a:r>
                      <a:r>
                        <a:rPr lang="en-US" baseline="0" dirty="0"/>
                        <a:t>/k</a:t>
                      </a:r>
                      <a:r>
                        <a:rPr lang="en-US" baseline="-25000" dirty="0"/>
                        <a:t>4</a:t>
                      </a:r>
                      <a:r>
                        <a:rPr lang="en-US" baseline="0" dirty="0"/>
                        <a:t>) </a:t>
                      </a:r>
                      <a:r>
                        <a:rPr lang="en-US" dirty="0"/>
                        <a:t>BP</a:t>
                      </a:r>
                      <a:r>
                        <a:rPr lang="en-US" baseline="-25000" dirty="0"/>
                        <a:t>ND</a:t>
                      </a:r>
                      <a:r>
                        <a:rPr lang="en-US" dirty="0"/>
                        <a:t> = </a:t>
                      </a:r>
                      <a:r>
                        <a:rPr lang="en-US" dirty="0">
                          <a:solidFill>
                            <a:srgbClr val="FF0000"/>
                          </a:solidFill>
                        </a:rPr>
                        <a:t>k</a:t>
                      </a:r>
                      <a:r>
                        <a:rPr lang="en-US" baseline="-25000" dirty="0">
                          <a:solidFill>
                            <a:srgbClr val="FF0000"/>
                          </a:solidFill>
                        </a:rPr>
                        <a:t>3</a:t>
                      </a:r>
                      <a:r>
                        <a:rPr lang="en-US" dirty="0">
                          <a:solidFill>
                            <a:srgbClr val="FF0000"/>
                          </a:solidFill>
                        </a:rPr>
                        <a:t>/k</a:t>
                      </a:r>
                      <a:r>
                        <a:rPr lang="en-US" baseline="-25000" dirty="0">
                          <a:solidFill>
                            <a:srgbClr val="FF0000"/>
                          </a:solidFill>
                        </a:rPr>
                        <a:t>4</a:t>
                      </a:r>
                      <a:r>
                        <a:rPr lang="en-US" dirty="0">
                          <a:solidFill>
                            <a:srgbClr val="FF0000"/>
                          </a:solidFill>
                        </a:rPr>
                        <a:t>?</a:t>
                      </a:r>
                      <a:r>
                        <a:rPr lang="en-US" baseline="0" dirty="0"/>
                        <a:t> </a:t>
                      </a:r>
                      <a:endParaRPr lang="en-US" dirty="0"/>
                    </a:p>
                  </a:txBody>
                  <a:tcPr/>
                </a:tc>
                <a:extLst>
                  <a:ext uri="{0D108BD9-81ED-4DB2-BD59-A6C34878D82A}">
                    <a16:rowId xmlns:a16="http://schemas.microsoft.com/office/drawing/2014/main" val="10008"/>
                  </a:ext>
                </a:extLst>
              </a:tr>
              <a:tr h="370840">
                <a:tc>
                  <a:txBody>
                    <a:bodyPr/>
                    <a:lstStyle/>
                    <a:p>
                      <a:r>
                        <a:rPr lang="en-US" dirty="0">
                          <a:highlight>
                            <a:srgbClr val="FFFF00"/>
                          </a:highlight>
                        </a:rPr>
                        <a:t>TTCM4C</a:t>
                      </a:r>
                    </a:p>
                  </a:txBody>
                  <a:tcPr/>
                </a:tc>
                <a:tc>
                  <a:txBody>
                    <a:bodyPr/>
                    <a:lstStyle/>
                    <a:p>
                      <a:r>
                        <a:rPr lang="en-US" dirty="0"/>
                        <a:t>TTCM with</a:t>
                      </a:r>
                      <a:r>
                        <a:rPr lang="en-US" baseline="0" dirty="0"/>
                        <a:t> the </a:t>
                      </a:r>
                      <a:r>
                        <a:rPr lang="en-US" dirty="0"/>
                        <a:t>K</a:t>
                      </a:r>
                      <a:r>
                        <a:rPr lang="en-US" baseline="-25000" dirty="0"/>
                        <a:t>1</a:t>
                      </a:r>
                      <a:r>
                        <a:rPr lang="en-US" dirty="0"/>
                        <a:t>/k</a:t>
                      </a:r>
                      <a:r>
                        <a:rPr lang="en-US" baseline="-25000" dirty="0"/>
                        <a:t>2</a:t>
                      </a:r>
                      <a:r>
                        <a:rPr lang="en-US" baseline="0" dirty="0"/>
                        <a:t> ratio fixed at the reference tissue value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r>
                        <a:rPr lang="en-US" baseline="-25000" dirty="0"/>
                        <a:t>1</a:t>
                      </a:r>
                      <a:r>
                        <a:rPr lang="en-US" baseline="0" dirty="0"/>
                        <a:t>, k</a:t>
                      </a:r>
                      <a:r>
                        <a:rPr lang="en-US" baseline="-25000" dirty="0"/>
                        <a:t>3</a:t>
                      </a:r>
                      <a:r>
                        <a:rPr lang="en-US" baseline="0" dirty="0"/>
                        <a:t>, k</a:t>
                      </a:r>
                      <a:r>
                        <a:rPr lang="en-US" baseline="-25000" dirty="0"/>
                        <a:t>4</a:t>
                      </a:r>
                      <a:r>
                        <a:rPr lang="en-US" dirty="0"/>
                        <a:t>, V</a:t>
                      </a:r>
                      <a:r>
                        <a:rPr lang="en-US" baseline="-25000" dirty="0"/>
                        <a:t>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T</a:t>
                      </a:r>
                      <a:r>
                        <a:rPr lang="en-US" dirty="0"/>
                        <a:t> = K</a:t>
                      </a:r>
                      <a:r>
                        <a:rPr lang="en-US" baseline="-25000" dirty="0"/>
                        <a:t>1</a:t>
                      </a:r>
                      <a:r>
                        <a:rPr lang="en-US" dirty="0"/>
                        <a:t>/k</a:t>
                      </a:r>
                      <a:r>
                        <a:rPr lang="en-US" baseline="-25000" dirty="0"/>
                        <a:t>2</a:t>
                      </a:r>
                      <a:r>
                        <a:rPr lang="en-US" baseline="0" dirty="0"/>
                        <a:t> (1 + k</a:t>
                      </a:r>
                      <a:r>
                        <a:rPr lang="en-US" baseline="-25000" dirty="0"/>
                        <a:t>3</a:t>
                      </a:r>
                      <a:r>
                        <a:rPr lang="en-US" baseline="0" dirty="0"/>
                        <a:t>/k</a:t>
                      </a:r>
                      <a:r>
                        <a:rPr lang="en-US" baseline="-25000" dirty="0"/>
                        <a:t>4</a:t>
                      </a:r>
                      <a:r>
                        <a:rPr lang="en-US" baseline="0" dirty="0"/>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BP</a:t>
                      </a:r>
                      <a:r>
                        <a:rPr lang="en-US" baseline="-25000" dirty="0"/>
                        <a:t>ND</a:t>
                      </a:r>
                      <a:r>
                        <a:rPr lang="en-US" dirty="0"/>
                        <a:t> = </a:t>
                      </a:r>
                      <a:r>
                        <a:rPr lang="en-US" dirty="0">
                          <a:solidFill>
                            <a:srgbClr val="C00000"/>
                          </a:solidFill>
                        </a:rPr>
                        <a:t>k</a:t>
                      </a:r>
                      <a:r>
                        <a:rPr lang="en-US" baseline="-25000" dirty="0">
                          <a:solidFill>
                            <a:srgbClr val="C00000"/>
                          </a:solidFill>
                        </a:rPr>
                        <a:t>3</a:t>
                      </a:r>
                      <a:r>
                        <a:rPr lang="en-US" dirty="0">
                          <a:solidFill>
                            <a:srgbClr val="C00000"/>
                          </a:solidFill>
                        </a:rPr>
                        <a:t>/k</a:t>
                      </a:r>
                      <a:r>
                        <a:rPr lang="en-US" baseline="-25000" dirty="0">
                          <a:solidFill>
                            <a:srgbClr val="C00000"/>
                          </a:solidFill>
                        </a:rPr>
                        <a:t>4</a:t>
                      </a:r>
                      <a:endParaRPr lang="en-US" dirty="0">
                        <a:solidFill>
                          <a:srgbClr val="C00000"/>
                        </a:solidFill>
                      </a:endParaRPr>
                    </a:p>
                  </a:txBody>
                  <a:tcPr/>
                </a:tc>
                <a:extLst>
                  <a:ext uri="{0D108BD9-81ED-4DB2-BD59-A6C34878D82A}">
                    <a16:rowId xmlns:a16="http://schemas.microsoft.com/office/drawing/2014/main" val="915032129"/>
                  </a:ext>
                </a:extLst>
              </a:tr>
              <a:tr h="370840">
                <a:tc>
                  <a:txBody>
                    <a:bodyPr/>
                    <a:lstStyle/>
                    <a:p>
                      <a:r>
                        <a:rPr lang="en-US" dirty="0"/>
                        <a:t>PRGA</a:t>
                      </a:r>
                    </a:p>
                  </a:txBody>
                  <a:tcPr/>
                </a:tc>
                <a:tc>
                  <a:txBody>
                    <a:bodyPr/>
                    <a:lstStyle/>
                    <a:p>
                      <a:r>
                        <a:rPr lang="en-US" dirty="0"/>
                        <a:t>Plasma reference graphical analysis</a:t>
                      </a:r>
                      <a:r>
                        <a:rPr lang="en-US" baseline="0" dirty="0"/>
                        <a:t> (Logan et al., 1990)</a:t>
                      </a:r>
                      <a:endParaRPr lang="en-US" dirty="0"/>
                    </a:p>
                  </a:txBody>
                  <a:tcPr/>
                </a:tc>
                <a:tc>
                  <a:txBody>
                    <a:bodyPr/>
                    <a:lstStyle/>
                    <a:p>
                      <a:r>
                        <a:rPr lang="en-US" dirty="0"/>
                        <a:t>Slope of</a:t>
                      </a:r>
                      <a:r>
                        <a:rPr lang="en-US" baseline="0" dirty="0"/>
                        <a:t> asymptote </a:t>
                      </a:r>
                      <a:endParaRPr lang="en-US" dirty="0"/>
                    </a:p>
                  </a:txBody>
                  <a:tcPr/>
                </a:tc>
                <a:tc>
                  <a:txBody>
                    <a:bodyPr/>
                    <a:lstStyle/>
                    <a:p>
                      <a:r>
                        <a:rPr lang="en-US" dirty="0"/>
                        <a:t>V</a:t>
                      </a:r>
                      <a:r>
                        <a:rPr lang="en-US" baseline="-25000" dirty="0"/>
                        <a:t>T</a:t>
                      </a:r>
                      <a:r>
                        <a:rPr lang="en-US" dirty="0"/>
                        <a:t>:</a:t>
                      </a:r>
                      <a:r>
                        <a:rPr lang="en-US" baseline="0" dirty="0"/>
                        <a:t> Slope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BP</a:t>
                      </a:r>
                      <a:r>
                        <a:rPr lang="en-US" baseline="-25000" dirty="0"/>
                        <a:t>ND</a:t>
                      </a:r>
                      <a:r>
                        <a:rPr lang="en-US" dirty="0"/>
                        <a:t> = V</a:t>
                      </a:r>
                      <a:r>
                        <a:rPr lang="en-US" baseline="-25000" dirty="0"/>
                        <a:t>T</a:t>
                      </a:r>
                      <a:r>
                        <a:rPr lang="en-US" dirty="0"/>
                        <a:t>/V</a:t>
                      </a:r>
                      <a:r>
                        <a:rPr lang="en-US" baseline="-25000" dirty="0"/>
                        <a:t>T</a:t>
                      </a:r>
                      <a:r>
                        <a:rPr lang="en-US" baseline="30000" dirty="0"/>
                        <a:t>R</a:t>
                      </a:r>
                      <a:r>
                        <a:rPr lang="en-US" baseline="-25000" dirty="0"/>
                        <a:t> </a:t>
                      </a:r>
                      <a:r>
                        <a:rPr lang="en-US" dirty="0"/>
                        <a:t>- 1</a:t>
                      </a:r>
                    </a:p>
                  </a:txBody>
                  <a:tcPr/>
                </a:tc>
                <a:extLst>
                  <a:ext uri="{0D108BD9-81ED-4DB2-BD59-A6C34878D82A}">
                    <a16:rowId xmlns:a16="http://schemas.microsoft.com/office/drawing/2014/main" val="2156591848"/>
                  </a:ext>
                </a:extLst>
              </a:tr>
              <a:tr h="370840">
                <a:tc>
                  <a:txBody>
                    <a:bodyPr/>
                    <a:lstStyle/>
                    <a:p>
                      <a:r>
                        <a:rPr lang="en-US" dirty="0"/>
                        <a:t>MA1</a:t>
                      </a:r>
                    </a:p>
                  </a:txBody>
                  <a:tcPr/>
                </a:tc>
                <a:tc>
                  <a:txBody>
                    <a:bodyPr/>
                    <a:lstStyle/>
                    <a:p>
                      <a:r>
                        <a:rPr lang="en-US" dirty="0"/>
                        <a:t>A multi-linear version</a:t>
                      </a:r>
                      <a:r>
                        <a:rPr lang="en-US" baseline="0" dirty="0"/>
                        <a:t> of PRGA</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977253497"/>
                  </a:ext>
                </a:extLst>
              </a:tr>
              <a:tr h="370840">
                <a:tc>
                  <a:txBody>
                    <a:bodyPr/>
                    <a:lstStyle/>
                    <a:p>
                      <a:r>
                        <a:rPr lang="en-US" dirty="0" err="1"/>
                        <a:t>BPITp</a:t>
                      </a:r>
                      <a:endParaRPr lang="en-US" dirty="0"/>
                    </a:p>
                  </a:txBody>
                  <a:tcPr/>
                </a:tc>
                <a:tc>
                  <a:txBody>
                    <a:bodyPr/>
                    <a:lstStyle/>
                    <a:p>
                      <a:r>
                        <a:rPr lang="en-US" dirty="0"/>
                        <a:t>Bolus-plus-infusion</a:t>
                      </a:r>
                      <a:r>
                        <a:rPr lang="en-US" baseline="0" dirty="0"/>
                        <a:t> transformation</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T</a:t>
                      </a:r>
                      <a:r>
                        <a:rPr lang="en-US" dirty="0"/>
                        <a:t>:</a:t>
                      </a:r>
                      <a:r>
                        <a:rPr lang="en-US" baseline="0" dirty="0"/>
                        <a:t> Plateau height </a:t>
                      </a:r>
                      <a:endParaRPr lang="en-US" dirty="0"/>
                    </a:p>
                  </a:txBody>
                  <a:tcPr/>
                </a:tc>
                <a:extLst>
                  <a:ext uri="{0D108BD9-81ED-4DB2-BD59-A6C34878D82A}">
                    <a16:rowId xmlns:a16="http://schemas.microsoft.com/office/drawing/2014/main" val="973475478"/>
                  </a:ext>
                </a:extLst>
              </a:tr>
            </a:tbl>
          </a:graphicData>
        </a:graphic>
      </p:graphicFrame>
      <p:sp>
        <p:nvSpPr>
          <p:cNvPr id="5" name="TextBox 4"/>
          <p:cNvSpPr txBox="1"/>
          <p:nvPr/>
        </p:nvSpPr>
        <p:spPr>
          <a:xfrm>
            <a:off x="361969" y="6039768"/>
            <a:ext cx="8420061" cy="707886"/>
          </a:xfrm>
          <a:prstGeom prst="rect">
            <a:avLst/>
          </a:prstGeom>
          <a:noFill/>
        </p:spPr>
        <p:txBody>
          <a:bodyPr wrap="none" rtlCol="0">
            <a:spAutoFit/>
          </a:bodyPr>
          <a:lstStyle/>
          <a:p>
            <a:pPr algn="ctr"/>
            <a:r>
              <a:rPr lang="en-US" sz="2000" dirty="0">
                <a:solidFill>
                  <a:schemeClr val="bg1"/>
                </a:solidFill>
              </a:rPr>
              <a:t>K</a:t>
            </a:r>
            <a:r>
              <a:rPr lang="en-US" sz="2000" baseline="-25000" dirty="0">
                <a:solidFill>
                  <a:schemeClr val="bg1"/>
                </a:solidFill>
              </a:rPr>
              <a:t>1</a:t>
            </a:r>
            <a:r>
              <a:rPr lang="en-US" sz="2000" dirty="0">
                <a:solidFill>
                  <a:schemeClr val="bg1"/>
                </a:solidFill>
              </a:rPr>
              <a:t>, k</a:t>
            </a:r>
            <a:r>
              <a:rPr lang="en-US" sz="2000" baseline="-25000" dirty="0">
                <a:solidFill>
                  <a:schemeClr val="bg1"/>
                </a:solidFill>
              </a:rPr>
              <a:t>2</a:t>
            </a:r>
            <a:r>
              <a:rPr lang="en-US" sz="2000" dirty="0">
                <a:solidFill>
                  <a:schemeClr val="bg1"/>
                </a:solidFill>
              </a:rPr>
              <a:t>:BBB clearance constants; k</a:t>
            </a:r>
            <a:r>
              <a:rPr lang="en-US" sz="2000" baseline="-25000" dirty="0">
                <a:solidFill>
                  <a:schemeClr val="bg1"/>
                </a:solidFill>
              </a:rPr>
              <a:t>3</a:t>
            </a:r>
            <a:r>
              <a:rPr lang="en-US" sz="2000" dirty="0">
                <a:solidFill>
                  <a:schemeClr val="bg1"/>
                </a:solidFill>
              </a:rPr>
              <a:t> = </a:t>
            </a:r>
            <a:r>
              <a:rPr lang="en-US" sz="2000" dirty="0" err="1">
                <a:solidFill>
                  <a:schemeClr val="bg1"/>
                </a:solidFill>
              </a:rPr>
              <a:t>B</a:t>
            </a:r>
            <a:r>
              <a:rPr lang="en-US" sz="2000" baseline="-25000" dirty="0" err="1">
                <a:solidFill>
                  <a:schemeClr val="bg1"/>
                </a:solidFill>
              </a:rPr>
              <a:t>max</a:t>
            </a:r>
            <a:r>
              <a:rPr lang="en-US" sz="2000" dirty="0">
                <a:solidFill>
                  <a:schemeClr val="bg1"/>
                </a:solidFill>
              </a:rPr>
              <a:t>/k</a:t>
            </a:r>
            <a:r>
              <a:rPr lang="en-US" sz="2000" baseline="-25000" dirty="0">
                <a:solidFill>
                  <a:schemeClr val="bg1"/>
                </a:solidFill>
              </a:rPr>
              <a:t>on</a:t>
            </a:r>
            <a:r>
              <a:rPr lang="en-US" sz="2000" dirty="0">
                <a:solidFill>
                  <a:schemeClr val="bg1"/>
                </a:solidFill>
              </a:rPr>
              <a:t>; k</a:t>
            </a:r>
            <a:r>
              <a:rPr lang="en-US" sz="2000" baseline="-25000" dirty="0">
                <a:solidFill>
                  <a:schemeClr val="bg1"/>
                </a:solidFill>
              </a:rPr>
              <a:t>4 </a:t>
            </a:r>
            <a:r>
              <a:rPr lang="en-US" sz="2000" dirty="0">
                <a:solidFill>
                  <a:schemeClr val="bg1"/>
                </a:solidFill>
              </a:rPr>
              <a:t>= k</a:t>
            </a:r>
            <a:r>
              <a:rPr lang="en-US" sz="2000" baseline="-25000" dirty="0">
                <a:solidFill>
                  <a:schemeClr val="bg1"/>
                </a:solidFill>
              </a:rPr>
              <a:t>off</a:t>
            </a:r>
            <a:r>
              <a:rPr lang="en-US" sz="2000" dirty="0">
                <a:solidFill>
                  <a:schemeClr val="bg1"/>
                </a:solidFill>
              </a:rPr>
              <a:t>; V</a:t>
            </a:r>
            <a:r>
              <a:rPr lang="en-US" sz="2000" baseline="-25000" dirty="0">
                <a:solidFill>
                  <a:schemeClr val="bg1"/>
                </a:solidFill>
              </a:rPr>
              <a:t>0</a:t>
            </a:r>
            <a:r>
              <a:rPr lang="en-US" sz="2000" dirty="0">
                <a:solidFill>
                  <a:schemeClr val="bg1"/>
                </a:solidFill>
              </a:rPr>
              <a:t>: tissue vascular volume</a:t>
            </a:r>
          </a:p>
          <a:p>
            <a:pPr algn="ctr"/>
            <a:r>
              <a:rPr lang="en-US" sz="2000" dirty="0">
                <a:highlight>
                  <a:srgbClr val="FFFF00"/>
                </a:highlight>
              </a:rPr>
              <a:t>TTCM3</a:t>
            </a:r>
            <a:r>
              <a:rPr lang="en-US" sz="2000" dirty="0">
                <a:solidFill>
                  <a:schemeClr val="bg1"/>
                </a:solidFill>
              </a:rPr>
              <a:t> </a:t>
            </a:r>
            <a:r>
              <a:rPr lang="en-US" sz="2000" dirty="0" err="1">
                <a:solidFill>
                  <a:schemeClr val="bg1"/>
                </a:solidFill>
              </a:rPr>
              <a:t>etc</a:t>
            </a:r>
            <a:r>
              <a:rPr lang="en-US" sz="2000" dirty="0">
                <a:solidFill>
                  <a:schemeClr val="bg1"/>
                </a:solidFill>
              </a:rPr>
              <a:t> (yellow highlight): Not working for now (need to fix by submission)</a:t>
            </a:r>
          </a:p>
        </p:txBody>
      </p:sp>
    </p:spTree>
    <p:extLst>
      <p:ext uri="{BB962C8B-B14F-4D97-AF65-F5344CB8AC3E}">
        <p14:creationId xmlns:p14="http://schemas.microsoft.com/office/powerpoint/2010/main" val="1960927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BE91-31C2-424E-B7A6-D497E18C456A}"/>
              </a:ext>
            </a:extLst>
          </p:cNvPr>
          <p:cNvSpPr>
            <a:spLocks noGrp="1"/>
          </p:cNvSpPr>
          <p:nvPr>
            <p:ph type="title"/>
          </p:nvPr>
        </p:nvSpPr>
        <p:spPr/>
        <p:txBody>
          <a:bodyPr/>
          <a:lstStyle/>
          <a:p>
            <a:r>
              <a:rPr lang="en-US" dirty="0"/>
              <a:t>Setting PIMs: General Points</a:t>
            </a:r>
          </a:p>
        </p:txBody>
      </p:sp>
      <p:pic>
        <p:nvPicPr>
          <p:cNvPr id="10" name="Content Placeholder 9">
            <a:extLst>
              <a:ext uri="{FF2B5EF4-FFF2-40B4-BE49-F238E27FC236}">
                <a16:creationId xmlns:a16="http://schemas.microsoft.com/office/drawing/2014/main" id="{96DF0295-68CF-4183-A146-0172BFBD6C3B}"/>
              </a:ext>
            </a:extLst>
          </p:cNvPr>
          <p:cNvPicPr>
            <a:picLocks noGrp="1" noChangeAspect="1"/>
          </p:cNvPicPr>
          <p:nvPr>
            <p:ph sz="half" idx="1"/>
          </p:nvPr>
        </p:nvPicPr>
        <p:blipFill>
          <a:blip r:embed="rId3"/>
          <a:stretch>
            <a:fillRect/>
          </a:stretch>
        </p:blipFill>
        <p:spPr>
          <a:xfrm>
            <a:off x="743558" y="1921964"/>
            <a:ext cx="3542083" cy="3450635"/>
          </a:xfrm>
          <a:prstGeom prst="rect">
            <a:avLst/>
          </a:prstGeom>
        </p:spPr>
      </p:pic>
      <p:sp>
        <p:nvSpPr>
          <p:cNvPr id="4" name="Content Placeholder 3">
            <a:extLst>
              <a:ext uri="{FF2B5EF4-FFF2-40B4-BE49-F238E27FC236}">
                <a16:creationId xmlns:a16="http://schemas.microsoft.com/office/drawing/2014/main" id="{E2697D4B-D254-4E3A-9BB2-70C00CED0092}"/>
              </a:ext>
            </a:extLst>
          </p:cNvPr>
          <p:cNvSpPr>
            <a:spLocks noGrp="1"/>
          </p:cNvSpPr>
          <p:nvPr>
            <p:ph sz="half" idx="2"/>
          </p:nvPr>
        </p:nvSpPr>
        <p:spPr>
          <a:xfrm>
            <a:off x="4629150" y="1041012"/>
            <a:ext cx="4114800" cy="5608644"/>
          </a:xfrm>
        </p:spPr>
        <p:txBody>
          <a:bodyPr>
            <a:normAutofit/>
          </a:bodyPr>
          <a:lstStyle/>
          <a:p>
            <a:r>
              <a:rPr lang="en-US" dirty="0"/>
              <a:t>Hit a method to set (OTCM in this example)</a:t>
            </a:r>
          </a:p>
          <a:p>
            <a:pPr lvl="1"/>
            <a:r>
              <a:rPr lang="en-US" dirty="0"/>
              <a:t>The method will be shown on the ‘Orange’ GUI</a:t>
            </a:r>
          </a:p>
          <a:p>
            <a:pPr lvl="1"/>
            <a:r>
              <a:rPr lang="en-US" dirty="0"/>
              <a:t>Suggested entries will be shown in columns of ‘Vas. volume’, ‘Time’, and ‘Initial guesses’</a:t>
            </a:r>
          </a:p>
          <a:p>
            <a:r>
              <a:rPr lang="en-US" dirty="0"/>
              <a:t>Complete columns:</a:t>
            </a:r>
          </a:p>
          <a:p>
            <a:pPr lvl="1"/>
            <a:r>
              <a:rPr lang="en-US" dirty="0"/>
              <a:t>Hit a filled GUI to modify it, as needed</a:t>
            </a:r>
          </a:p>
          <a:p>
            <a:pPr lvl="2"/>
            <a:r>
              <a:rPr lang="en-US" dirty="0"/>
              <a:t>The GUI turns in the ‘edit’ mode (pink)</a:t>
            </a:r>
          </a:p>
          <a:p>
            <a:pPr lvl="2"/>
            <a:r>
              <a:rPr lang="en-US" dirty="0"/>
              <a:t>Follow the displayed format: e.g., for the initial guesses, enter ‘K1 = new value, k2 = new value’</a:t>
            </a:r>
          </a:p>
          <a:p>
            <a:pPr lvl="2"/>
            <a:r>
              <a:rPr lang="en-US" dirty="0"/>
              <a:t>Empty it to remove the entry</a:t>
            </a:r>
          </a:p>
          <a:p>
            <a:pPr lvl="2"/>
            <a:r>
              <a:rPr lang="en-US" dirty="0"/>
              <a:t>Hit the ‘return’ key when done (no longer in pink)</a:t>
            </a:r>
          </a:p>
          <a:p>
            <a:pPr lvl="1"/>
            <a:r>
              <a:rPr lang="en-US" dirty="0"/>
              <a:t>Hit a * GUI to create a new entry (orange circle)</a:t>
            </a:r>
          </a:p>
          <a:p>
            <a:pPr lvl="2"/>
            <a:r>
              <a:rPr lang="en-US" dirty="0"/>
              <a:t>The GUI turns in the edit mode (pink) with a new suggested entry (insert)</a:t>
            </a:r>
          </a:p>
          <a:p>
            <a:pPr lvl="2"/>
            <a:r>
              <a:rPr lang="en-US" dirty="0"/>
              <a:t>Follow the displayed format: e.g., ‘fix new value’ to fix the vascular volume at the new value</a:t>
            </a:r>
          </a:p>
          <a:p>
            <a:pPr lvl="2"/>
            <a:r>
              <a:rPr lang="en-US" dirty="0"/>
              <a:t>Empty it to remove the entry</a:t>
            </a:r>
          </a:p>
          <a:p>
            <a:pPr lvl="2"/>
            <a:r>
              <a:rPr lang="en-US" dirty="0"/>
              <a:t>Hit the ‘return’ key when done (no longer in pink)</a:t>
            </a:r>
          </a:p>
          <a:p>
            <a:r>
              <a:rPr lang="en-US" dirty="0"/>
              <a:t>Hit ‘Save this method’ GUI when it is done for the method.</a:t>
            </a:r>
          </a:p>
          <a:p>
            <a:r>
              <a:rPr lang="en-US" dirty="0"/>
              <a:t>Hit ‘Save to file’ GUI when all intended methods are done</a:t>
            </a:r>
          </a:p>
          <a:p>
            <a:r>
              <a:rPr lang="en-US" dirty="0"/>
              <a:t>Repeat the same in the second cycle to individualize the methods to scans</a:t>
            </a:r>
          </a:p>
        </p:txBody>
      </p:sp>
    </p:spTree>
    <p:extLst>
      <p:ext uri="{BB962C8B-B14F-4D97-AF65-F5344CB8AC3E}">
        <p14:creationId xmlns:p14="http://schemas.microsoft.com/office/powerpoint/2010/main" val="128538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5E39-D665-4E8C-97CD-71CDB4CF13FB}"/>
              </a:ext>
            </a:extLst>
          </p:cNvPr>
          <p:cNvSpPr>
            <a:spLocks noGrp="1"/>
          </p:cNvSpPr>
          <p:nvPr>
            <p:ph type="title"/>
          </p:nvPr>
        </p:nvSpPr>
        <p:spPr/>
        <p:txBody>
          <a:bodyPr/>
          <a:lstStyle/>
          <a:p>
            <a:r>
              <a:rPr lang="en-US" dirty="0"/>
              <a:t>When to Employ TTCM4 Family</a:t>
            </a:r>
          </a:p>
        </p:txBody>
      </p:sp>
      <p:pic>
        <p:nvPicPr>
          <p:cNvPr id="6" name="Content Placeholder 5">
            <a:extLst>
              <a:ext uri="{FF2B5EF4-FFF2-40B4-BE49-F238E27FC236}">
                <a16:creationId xmlns:a16="http://schemas.microsoft.com/office/drawing/2014/main" id="{F9345A68-DB1A-4C52-864A-8BF28EAD021F}"/>
              </a:ext>
            </a:extLst>
          </p:cNvPr>
          <p:cNvPicPr>
            <a:picLocks noGrp="1" noChangeAspect="1"/>
          </p:cNvPicPr>
          <p:nvPr>
            <p:ph sz="half" idx="1"/>
          </p:nvPr>
        </p:nvPicPr>
        <p:blipFill>
          <a:blip r:embed="rId2"/>
          <a:stretch>
            <a:fillRect/>
          </a:stretch>
        </p:blipFill>
        <p:spPr>
          <a:xfrm>
            <a:off x="457200" y="1041012"/>
            <a:ext cx="4114800" cy="4008611"/>
          </a:xfrm>
        </p:spPr>
      </p:pic>
      <p:sp>
        <p:nvSpPr>
          <p:cNvPr id="4" name="Content Placeholder 3">
            <a:extLst>
              <a:ext uri="{FF2B5EF4-FFF2-40B4-BE49-F238E27FC236}">
                <a16:creationId xmlns:a16="http://schemas.microsoft.com/office/drawing/2014/main" id="{D530DB5B-0140-4C9C-8471-093E1986C881}"/>
              </a:ext>
            </a:extLst>
          </p:cNvPr>
          <p:cNvSpPr>
            <a:spLocks noGrp="1"/>
          </p:cNvSpPr>
          <p:nvPr>
            <p:ph sz="half" idx="2"/>
          </p:nvPr>
        </p:nvSpPr>
        <p:spPr>
          <a:xfrm>
            <a:off x="4629150" y="1041012"/>
            <a:ext cx="4114800" cy="5212080"/>
          </a:xfrm>
        </p:spPr>
        <p:txBody>
          <a:bodyPr/>
          <a:lstStyle/>
          <a:p>
            <a:r>
              <a:rPr lang="en-US" dirty="0"/>
              <a:t>See the ‘Quick Guide’ to know IDAE’s acronyms for PIMs</a:t>
            </a:r>
          </a:p>
          <a:p>
            <a:r>
              <a:rPr lang="en-US" dirty="0"/>
              <a:t>IDAE is set to perform TTCM4 &amp; TTCMC4 with regionally adjusted initial guesses of parameters, if OTCM and PRGA are also performed </a:t>
            </a:r>
          </a:p>
          <a:p>
            <a:pPr lvl="1"/>
            <a:r>
              <a:rPr lang="en-US" dirty="0"/>
              <a:t>Initial guesses of K</a:t>
            </a:r>
            <a:r>
              <a:rPr lang="en-US" baseline="-25000" dirty="0"/>
              <a:t>1</a:t>
            </a:r>
            <a:r>
              <a:rPr lang="en-US" dirty="0"/>
              <a:t> through k</a:t>
            </a:r>
            <a:r>
              <a:rPr lang="en-US" baseline="-25000" dirty="0"/>
              <a:t>4</a:t>
            </a:r>
            <a:r>
              <a:rPr lang="en-US" dirty="0"/>
              <a:t> will be calculated from the estimates of K</a:t>
            </a:r>
            <a:r>
              <a:rPr lang="en-US" baseline="-25000" dirty="0"/>
              <a:t>1</a:t>
            </a:r>
            <a:r>
              <a:rPr lang="en-US" dirty="0"/>
              <a:t> from OTCM (with a short circulation time such as 0T20) and estimates of V</a:t>
            </a:r>
            <a:r>
              <a:rPr lang="en-US" baseline="-25000" dirty="0"/>
              <a:t>T</a:t>
            </a:r>
            <a:r>
              <a:rPr lang="en-US" dirty="0"/>
              <a:t> from PRGA.</a:t>
            </a:r>
          </a:p>
          <a:p>
            <a:pPr lvl="1"/>
            <a:r>
              <a:rPr lang="en-US" dirty="0"/>
              <a:t>In our experience, the measure decreased # of outliers of V</a:t>
            </a:r>
            <a:r>
              <a:rPr lang="en-US" baseline="-25000" dirty="0"/>
              <a:t>T</a:t>
            </a:r>
            <a:r>
              <a:rPr lang="en-US" dirty="0"/>
              <a:t> (e.g., &gt; x5 of the maximal regional V</a:t>
            </a:r>
            <a:r>
              <a:rPr lang="en-US" baseline="-25000" dirty="0"/>
              <a:t>T</a:t>
            </a:r>
            <a:r>
              <a:rPr lang="en-US" dirty="0"/>
              <a:t> value from PRGA)</a:t>
            </a:r>
          </a:p>
          <a:p>
            <a:pPr lvl="1"/>
            <a:r>
              <a:rPr lang="en-US" dirty="0"/>
              <a:t>Thus, IDAE chose to adopt the feature.</a:t>
            </a:r>
          </a:p>
          <a:p>
            <a:r>
              <a:rPr lang="en-US" dirty="0"/>
              <a:t>In sum, set OTCM and PRGA if the user intend to set TTCM4 and/or TTCMC4</a:t>
            </a:r>
          </a:p>
        </p:txBody>
      </p:sp>
    </p:spTree>
    <p:extLst>
      <p:ext uri="{BB962C8B-B14F-4D97-AF65-F5344CB8AC3E}">
        <p14:creationId xmlns:p14="http://schemas.microsoft.com/office/powerpoint/2010/main" val="2884696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BE91-31C2-424E-B7A6-D497E18C456A}"/>
              </a:ext>
            </a:extLst>
          </p:cNvPr>
          <p:cNvSpPr>
            <a:spLocks noGrp="1"/>
          </p:cNvSpPr>
          <p:nvPr>
            <p:ph type="title"/>
          </p:nvPr>
        </p:nvSpPr>
        <p:spPr/>
        <p:txBody>
          <a:bodyPr/>
          <a:lstStyle/>
          <a:p>
            <a:r>
              <a:rPr lang="en-US" dirty="0"/>
              <a:t>Setting OTCM: First Cycle</a:t>
            </a:r>
          </a:p>
        </p:txBody>
      </p:sp>
      <p:pic>
        <p:nvPicPr>
          <p:cNvPr id="10" name="Content Placeholder 9">
            <a:extLst>
              <a:ext uri="{FF2B5EF4-FFF2-40B4-BE49-F238E27FC236}">
                <a16:creationId xmlns:a16="http://schemas.microsoft.com/office/drawing/2014/main" id="{96DF0295-68CF-4183-A146-0172BFBD6C3B}"/>
              </a:ext>
            </a:extLst>
          </p:cNvPr>
          <p:cNvPicPr>
            <a:picLocks noGrp="1" noChangeAspect="1"/>
          </p:cNvPicPr>
          <p:nvPr>
            <p:ph sz="half" idx="1"/>
          </p:nvPr>
        </p:nvPicPr>
        <p:blipFill>
          <a:blip r:embed="rId3"/>
          <a:stretch>
            <a:fillRect/>
          </a:stretch>
        </p:blipFill>
        <p:spPr>
          <a:xfrm>
            <a:off x="743558" y="1921964"/>
            <a:ext cx="3542083" cy="3450635"/>
          </a:xfrm>
          <a:prstGeom prst="rect">
            <a:avLst/>
          </a:prstGeom>
        </p:spPr>
      </p:pic>
      <p:sp>
        <p:nvSpPr>
          <p:cNvPr id="4" name="Content Placeholder 3">
            <a:extLst>
              <a:ext uri="{FF2B5EF4-FFF2-40B4-BE49-F238E27FC236}">
                <a16:creationId xmlns:a16="http://schemas.microsoft.com/office/drawing/2014/main" id="{E2697D4B-D254-4E3A-9BB2-70C00CED0092}"/>
              </a:ext>
            </a:extLst>
          </p:cNvPr>
          <p:cNvSpPr>
            <a:spLocks noGrp="1"/>
          </p:cNvSpPr>
          <p:nvPr>
            <p:ph sz="half" idx="2"/>
          </p:nvPr>
        </p:nvSpPr>
        <p:spPr/>
        <p:txBody>
          <a:bodyPr>
            <a:normAutofit/>
          </a:bodyPr>
          <a:lstStyle/>
          <a:p>
            <a:r>
              <a:rPr lang="en-US" dirty="0"/>
              <a:t>Vas. Volume: vascular volume in tissue v</a:t>
            </a:r>
            <a:r>
              <a:rPr lang="en-US" baseline="-25000" dirty="0"/>
              <a:t>0</a:t>
            </a:r>
            <a:r>
              <a:rPr lang="en-US" dirty="0"/>
              <a:t>. </a:t>
            </a:r>
          </a:p>
          <a:p>
            <a:pPr lvl="1"/>
            <a:r>
              <a:rPr lang="en-US" dirty="0"/>
              <a:t>Default (initial suggestion): ‘fit 0.035’ to fit v</a:t>
            </a:r>
            <a:r>
              <a:rPr lang="en-US" baseline="-25000" dirty="0"/>
              <a:t>0</a:t>
            </a:r>
            <a:r>
              <a:rPr lang="en-US" dirty="0"/>
              <a:t> while setting the initial guess to 0.035 mL/mL</a:t>
            </a:r>
          </a:p>
          <a:p>
            <a:pPr lvl="1"/>
            <a:r>
              <a:rPr lang="en-US" dirty="0"/>
              <a:t>‘fix value’ is also valid to fix v</a:t>
            </a:r>
            <a:r>
              <a:rPr lang="en-US" baseline="-25000" dirty="0"/>
              <a:t>0</a:t>
            </a:r>
            <a:r>
              <a:rPr lang="en-US" dirty="0"/>
              <a:t> at the value (e. g., 0.035 mL/mL)</a:t>
            </a:r>
          </a:p>
          <a:p>
            <a:pPr lvl="2"/>
            <a:r>
              <a:rPr lang="en-US" dirty="0"/>
              <a:t>Enter ‘fix 0’ to ignore the vascular volume in tissue</a:t>
            </a:r>
          </a:p>
          <a:p>
            <a:r>
              <a:rPr lang="en-US" dirty="0"/>
              <a:t>Circulation time:</a:t>
            </a:r>
          </a:p>
          <a:p>
            <a:pPr lvl="1"/>
            <a:r>
              <a:rPr lang="en-US" dirty="0"/>
              <a:t>Start- and end-frame time of the analysis</a:t>
            </a:r>
          </a:p>
          <a:p>
            <a:pPr lvl="1"/>
            <a:r>
              <a:rPr lang="en-US" dirty="0"/>
              <a:t>Use the </a:t>
            </a:r>
            <a:r>
              <a:rPr lang="en-US" dirty="0" err="1"/>
              <a:t>startTend</a:t>
            </a:r>
            <a:r>
              <a:rPr lang="en-US" dirty="0"/>
              <a:t> format</a:t>
            </a:r>
          </a:p>
          <a:p>
            <a:pPr lvl="2"/>
            <a:r>
              <a:rPr lang="en-US" dirty="0"/>
              <a:t>The initial suggestion is ‘0T20’ specifying to use 0-20 frames for the model parameter estimation </a:t>
            </a:r>
          </a:p>
          <a:p>
            <a:pPr lvl="3"/>
            <a:r>
              <a:rPr lang="en-US" dirty="0"/>
              <a:t>This is to obtain regional values of K1 because OTCM can fit TACs very well if initial 20 min of the scan is use (see ‘When to Employ TTCM Family’)</a:t>
            </a:r>
          </a:p>
          <a:p>
            <a:pPr lvl="2"/>
            <a:r>
              <a:rPr lang="en-US" dirty="0"/>
              <a:t>Add other sets (e.g., 0T90) to test OTCM in longer scan durations.</a:t>
            </a:r>
          </a:p>
          <a:p>
            <a:pPr lvl="2"/>
            <a:r>
              <a:rPr lang="en-US" dirty="0"/>
              <a:t>The start-frame time should be 0 in OTCM</a:t>
            </a:r>
          </a:p>
          <a:p>
            <a:r>
              <a:rPr lang="en-US" dirty="0"/>
              <a:t>Initial guesses:</a:t>
            </a:r>
          </a:p>
          <a:p>
            <a:pPr lvl="1"/>
            <a:r>
              <a:rPr lang="en-US" dirty="0"/>
              <a:t>The generic one (K1=0.3, k2=0.2) should work well for OTCM</a:t>
            </a:r>
          </a:p>
          <a:p>
            <a:r>
              <a:rPr lang="en-US" dirty="0"/>
              <a:t>‘Save this method’ to move on to set the next method</a:t>
            </a:r>
          </a:p>
        </p:txBody>
      </p:sp>
      <p:sp>
        <p:nvSpPr>
          <p:cNvPr id="3" name="TextBox 2">
            <a:extLst>
              <a:ext uri="{FF2B5EF4-FFF2-40B4-BE49-F238E27FC236}">
                <a16:creationId xmlns:a16="http://schemas.microsoft.com/office/drawing/2014/main" id="{92214B59-B625-431A-BFFA-9AF45CC5CCC1}"/>
              </a:ext>
            </a:extLst>
          </p:cNvPr>
          <p:cNvSpPr txBox="1"/>
          <p:nvPr/>
        </p:nvSpPr>
        <p:spPr>
          <a:xfrm>
            <a:off x="228600" y="5960964"/>
            <a:ext cx="8686800" cy="738664"/>
          </a:xfrm>
          <a:prstGeom prst="rect">
            <a:avLst/>
          </a:prstGeom>
          <a:noFill/>
        </p:spPr>
        <p:txBody>
          <a:bodyPr wrap="square" rtlCol="0">
            <a:spAutoFit/>
          </a:bodyPr>
          <a:lstStyle/>
          <a:p>
            <a:r>
              <a:rPr lang="en-US" sz="1400" dirty="0">
                <a:solidFill>
                  <a:schemeClr val="bg1"/>
                </a:solidFill>
              </a:rPr>
              <a:t>*Second (or more) entries for ‘fit’ and ‘fix’ of ‘vas. volume’ (e.g., ‘fix 0.03’ and ‘fix 0.05’) and ‘initial guesses’ work only when they are made scan-specific in the second cycle (e.g., ‘fix 0.03’ for scans 1 &amp; 2 and ‘fix 0.05’ for scans 3 &amp; 4). Otherwise, second (and more) entries will be ignored (due to common output file names).</a:t>
            </a:r>
          </a:p>
        </p:txBody>
      </p:sp>
    </p:spTree>
    <p:extLst>
      <p:ext uri="{BB962C8B-B14F-4D97-AF65-F5344CB8AC3E}">
        <p14:creationId xmlns:p14="http://schemas.microsoft.com/office/powerpoint/2010/main" val="3126201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BAD2-7659-4842-98B4-2546E5B4CB63}"/>
              </a:ext>
            </a:extLst>
          </p:cNvPr>
          <p:cNvSpPr>
            <a:spLocks noGrp="1"/>
          </p:cNvSpPr>
          <p:nvPr>
            <p:ph type="title"/>
          </p:nvPr>
        </p:nvSpPr>
        <p:spPr/>
        <p:txBody>
          <a:bodyPr/>
          <a:lstStyle/>
          <a:p>
            <a:r>
              <a:rPr lang="en-US" dirty="0"/>
              <a:t>Setting TTCM4 and TTCMC4</a:t>
            </a:r>
          </a:p>
        </p:txBody>
      </p:sp>
      <p:pic>
        <p:nvPicPr>
          <p:cNvPr id="6" name="Content Placeholder 5">
            <a:extLst>
              <a:ext uri="{FF2B5EF4-FFF2-40B4-BE49-F238E27FC236}">
                <a16:creationId xmlns:a16="http://schemas.microsoft.com/office/drawing/2014/main" id="{28463E67-3B74-41E0-BA0C-0E5419002CB1}"/>
              </a:ext>
            </a:extLst>
          </p:cNvPr>
          <p:cNvPicPr>
            <a:picLocks noGrp="1" noChangeAspect="1"/>
          </p:cNvPicPr>
          <p:nvPr>
            <p:ph sz="half" idx="1"/>
          </p:nvPr>
        </p:nvPicPr>
        <p:blipFill>
          <a:blip r:embed="rId2"/>
          <a:stretch>
            <a:fillRect/>
          </a:stretch>
        </p:blipFill>
        <p:spPr>
          <a:xfrm>
            <a:off x="746607" y="1041012"/>
            <a:ext cx="3535986" cy="2700762"/>
          </a:xfrm>
          <a:prstGeom prst="rect">
            <a:avLst/>
          </a:prstGeom>
        </p:spPr>
      </p:pic>
      <p:sp>
        <p:nvSpPr>
          <p:cNvPr id="4" name="Content Placeholder 3">
            <a:extLst>
              <a:ext uri="{FF2B5EF4-FFF2-40B4-BE49-F238E27FC236}">
                <a16:creationId xmlns:a16="http://schemas.microsoft.com/office/drawing/2014/main" id="{5F3E9EB3-9B47-4622-923A-4C6911F48E89}"/>
              </a:ext>
            </a:extLst>
          </p:cNvPr>
          <p:cNvSpPr>
            <a:spLocks noGrp="1"/>
          </p:cNvSpPr>
          <p:nvPr>
            <p:ph sz="half" idx="2"/>
          </p:nvPr>
        </p:nvSpPr>
        <p:spPr>
          <a:xfrm>
            <a:off x="4629150" y="1041012"/>
            <a:ext cx="4114800" cy="5212080"/>
          </a:xfrm>
        </p:spPr>
        <p:txBody>
          <a:bodyPr/>
          <a:lstStyle/>
          <a:p>
            <a:r>
              <a:rPr lang="en-US" dirty="0"/>
              <a:t>Columns of ‘Vas. volume’ and ‘Time’ are accessible for TTCM</a:t>
            </a:r>
          </a:p>
          <a:p>
            <a:pPr lvl="1"/>
            <a:r>
              <a:rPr lang="en-US" dirty="0"/>
              <a:t>The entry, ‘OTCM+PRGA’ under ‘Initial guesses’ indicates that initial guesses of K1, k2, k3, and k4 are calculated from outputs of OTCM and PRGA </a:t>
            </a:r>
          </a:p>
          <a:p>
            <a:r>
              <a:rPr lang="en-US" dirty="0"/>
              <a:t>Columns of ‘Vas. volume’ and ‘Time’ are accessible for TTCMC4</a:t>
            </a:r>
          </a:p>
          <a:p>
            <a:pPr lvl="1"/>
            <a:r>
              <a:rPr lang="en-US" dirty="0"/>
              <a:t>Select applicable reference regions from the list</a:t>
            </a:r>
          </a:p>
          <a:p>
            <a:pPr lvl="2"/>
            <a:r>
              <a:rPr lang="en-US" dirty="0"/>
              <a:t>Filled = selected; empty = not to use</a:t>
            </a:r>
          </a:p>
          <a:p>
            <a:pPr lvl="2"/>
            <a:r>
              <a:rPr lang="en-US" dirty="0"/>
              <a:t>The K1-k2 ratio of the scan will be obtained from TTCM4 of the reference region to be fixed to estimate K1, k3, and k4 alone in other regions</a:t>
            </a:r>
          </a:p>
          <a:p>
            <a:r>
              <a:rPr lang="en-US" dirty="0"/>
              <a:t>Leave 0 of 0Tend (e.g., 0T90) for OTCM, TTCM4, and CCTMC4 because there is no justification for ignoring the initial portions of TACs in these methods</a:t>
            </a:r>
          </a:p>
        </p:txBody>
      </p:sp>
    </p:spTree>
    <p:extLst>
      <p:ext uri="{BB962C8B-B14F-4D97-AF65-F5344CB8AC3E}">
        <p14:creationId xmlns:p14="http://schemas.microsoft.com/office/powerpoint/2010/main" val="2851869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BAD2-7659-4842-98B4-2546E5B4CB63}"/>
              </a:ext>
            </a:extLst>
          </p:cNvPr>
          <p:cNvSpPr>
            <a:spLocks noGrp="1"/>
          </p:cNvSpPr>
          <p:nvPr>
            <p:ph type="title"/>
          </p:nvPr>
        </p:nvSpPr>
        <p:spPr/>
        <p:txBody>
          <a:bodyPr>
            <a:normAutofit/>
          </a:bodyPr>
          <a:lstStyle/>
          <a:p>
            <a:r>
              <a:rPr lang="en-US" dirty="0"/>
              <a:t>Setting PRGA, MA1, and </a:t>
            </a:r>
            <a:r>
              <a:rPr lang="en-US" dirty="0" err="1"/>
              <a:t>BPITp</a:t>
            </a:r>
            <a:r>
              <a:rPr lang="en-US" dirty="0"/>
              <a:t> </a:t>
            </a:r>
          </a:p>
        </p:txBody>
      </p:sp>
      <p:pic>
        <p:nvPicPr>
          <p:cNvPr id="5" name="Content Placeholder 4">
            <a:extLst>
              <a:ext uri="{FF2B5EF4-FFF2-40B4-BE49-F238E27FC236}">
                <a16:creationId xmlns:a16="http://schemas.microsoft.com/office/drawing/2014/main" id="{1E9FD922-95EB-469D-96D5-DA1C3D3D7B14}"/>
              </a:ext>
            </a:extLst>
          </p:cNvPr>
          <p:cNvPicPr>
            <a:picLocks noGrp="1" noChangeAspect="1"/>
          </p:cNvPicPr>
          <p:nvPr>
            <p:ph sz="half" idx="1"/>
          </p:nvPr>
        </p:nvPicPr>
        <p:blipFill>
          <a:blip r:embed="rId2"/>
          <a:stretch>
            <a:fillRect/>
          </a:stretch>
        </p:blipFill>
        <p:spPr>
          <a:xfrm>
            <a:off x="914261" y="1041012"/>
            <a:ext cx="3200677" cy="3682303"/>
          </a:xfrm>
          <a:prstGeom prst="rect">
            <a:avLst/>
          </a:prstGeom>
        </p:spPr>
      </p:pic>
      <p:sp>
        <p:nvSpPr>
          <p:cNvPr id="4" name="Content Placeholder 3">
            <a:extLst>
              <a:ext uri="{FF2B5EF4-FFF2-40B4-BE49-F238E27FC236}">
                <a16:creationId xmlns:a16="http://schemas.microsoft.com/office/drawing/2014/main" id="{5F3E9EB3-9B47-4622-923A-4C6911F48E89}"/>
              </a:ext>
            </a:extLst>
          </p:cNvPr>
          <p:cNvSpPr>
            <a:spLocks noGrp="1"/>
          </p:cNvSpPr>
          <p:nvPr>
            <p:ph sz="half" idx="2"/>
          </p:nvPr>
        </p:nvSpPr>
        <p:spPr>
          <a:xfrm>
            <a:off x="4629150" y="1041012"/>
            <a:ext cx="4114800" cy="5212080"/>
          </a:xfrm>
        </p:spPr>
        <p:txBody>
          <a:bodyPr/>
          <a:lstStyle/>
          <a:p>
            <a:r>
              <a:rPr lang="en-US" dirty="0"/>
              <a:t>Complete the column of ‘Time’ alone for PRGA, MA1, and </a:t>
            </a:r>
            <a:r>
              <a:rPr lang="en-US" dirty="0" err="1"/>
              <a:t>BPITp</a:t>
            </a:r>
            <a:endParaRPr lang="en-US" dirty="0"/>
          </a:p>
          <a:p>
            <a:pPr lvl="1"/>
            <a:r>
              <a:rPr lang="en-US" dirty="0"/>
              <a:t>Again, use the t*Tend format where t* stands for the start time of asymptotes and ‘end’ stands for the circulation time for the analyses</a:t>
            </a:r>
          </a:p>
          <a:p>
            <a:pPr lvl="1"/>
            <a:r>
              <a:rPr lang="en-US" dirty="0"/>
              <a:t>Hit the GUI with * to start a new entry</a:t>
            </a:r>
          </a:p>
          <a:p>
            <a:pPr lvl="2"/>
            <a:r>
              <a:rPr lang="en-US" dirty="0"/>
              <a:t>Edit it (in pink) as needed.</a:t>
            </a:r>
          </a:p>
          <a:p>
            <a:pPr lvl="1"/>
            <a:r>
              <a:rPr lang="en-US" dirty="0"/>
              <a:t>Hit an existing GUI to edit it.</a:t>
            </a:r>
          </a:p>
          <a:p>
            <a:r>
              <a:rPr lang="en-US" dirty="0"/>
              <a:t>Make sure to include PRGA if to employ TTCM4 or TTCMC4</a:t>
            </a:r>
          </a:p>
        </p:txBody>
      </p:sp>
    </p:spTree>
    <p:extLst>
      <p:ext uri="{BB962C8B-B14F-4D97-AF65-F5344CB8AC3E}">
        <p14:creationId xmlns:p14="http://schemas.microsoft.com/office/powerpoint/2010/main" val="28006613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C3B7-3366-425D-B095-16441327E0F7}"/>
              </a:ext>
            </a:extLst>
          </p:cNvPr>
          <p:cNvSpPr>
            <a:spLocks noGrp="1"/>
          </p:cNvSpPr>
          <p:nvPr>
            <p:ph type="title"/>
          </p:nvPr>
        </p:nvSpPr>
        <p:spPr/>
        <p:txBody>
          <a:bodyPr/>
          <a:lstStyle/>
          <a:p>
            <a:r>
              <a:rPr lang="en-US" dirty="0"/>
              <a:t>Performing PIMs</a:t>
            </a:r>
          </a:p>
        </p:txBody>
      </p:sp>
      <p:sp>
        <p:nvSpPr>
          <p:cNvPr id="4" name="Content Placeholder 3">
            <a:extLst>
              <a:ext uri="{FF2B5EF4-FFF2-40B4-BE49-F238E27FC236}">
                <a16:creationId xmlns:a16="http://schemas.microsoft.com/office/drawing/2014/main" id="{14DD464E-DFE8-4BE1-A30D-F57785520E08}"/>
              </a:ext>
            </a:extLst>
          </p:cNvPr>
          <p:cNvSpPr>
            <a:spLocks noGrp="1"/>
          </p:cNvSpPr>
          <p:nvPr>
            <p:ph sz="half" idx="2"/>
          </p:nvPr>
        </p:nvSpPr>
        <p:spPr>
          <a:xfrm>
            <a:off x="4629150" y="1041012"/>
            <a:ext cx="4114800" cy="5212080"/>
          </a:xfrm>
        </p:spPr>
        <p:txBody>
          <a:bodyPr/>
          <a:lstStyle/>
          <a:p>
            <a:r>
              <a:rPr lang="en-US" dirty="0"/>
              <a:t>To perform PIMs on this subject alone:</a:t>
            </a:r>
          </a:p>
          <a:p>
            <a:pPr lvl="1"/>
            <a:r>
              <a:rPr lang="en-US" dirty="0"/>
              <a:t>Hit ‘Perform’ GUI (top orange circle) of IDAE’s Level 2 window</a:t>
            </a:r>
          </a:p>
          <a:p>
            <a:pPr lvl="1"/>
            <a:r>
              <a:rPr lang="en-US" dirty="0"/>
              <a:t>Hit ‘r’ GUI of the designated task (middle orange circle)</a:t>
            </a:r>
          </a:p>
          <a:p>
            <a:r>
              <a:rPr lang="en-US" dirty="0"/>
              <a:t>To perform PIMs on multiple subjects:</a:t>
            </a:r>
          </a:p>
          <a:p>
            <a:pPr lvl="1"/>
            <a:r>
              <a:rPr lang="en-US" dirty="0"/>
              <a:t>Highlight subjects to perform on Level 1 window and hit ‘Perform’ (bottom orange circle)</a:t>
            </a:r>
          </a:p>
        </p:txBody>
      </p:sp>
      <p:pic>
        <p:nvPicPr>
          <p:cNvPr id="8" name="Content Placeholder 7">
            <a:extLst>
              <a:ext uri="{FF2B5EF4-FFF2-40B4-BE49-F238E27FC236}">
                <a16:creationId xmlns:a16="http://schemas.microsoft.com/office/drawing/2014/main" id="{887AC426-D4BC-4771-B860-369F38469F32}"/>
              </a:ext>
            </a:extLst>
          </p:cNvPr>
          <p:cNvPicPr>
            <a:picLocks noGrp="1" noChangeAspect="1"/>
          </p:cNvPicPr>
          <p:nvPr>
            <p:ph sz="half" idx="1"/>
          </p:nvPr>
        </p:nvPicPr>
        <p:blipFill>
          <a:blip r:embed="rId2"/>
          <a:stretch>
            <a:fillRect/>
          </a:stretch>
        </p:blipFill>
        <p:spPr>
          <a:xfrm>
            <a:off x="594193" y="1041012"/>
            <a:ext cx="3840813" cy="4633362"/>
          </a:xfrm>
          <a:prstGeom prst="rect">
            <a:avLst/>
          </a:prstGeom>
        </p:spPr>
      </p:pic>
    </p:spTree>
    <p:extLst>
      <p:ext uri="{BB962C8B-B14F-4D97-AF65-F5344CB8AC3E}">
        <p14:creationId xmlns:p14="http://schemas.microsoft.com/office/powerpoint/2010/main" val="30250678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E6D5-6A40-400C-BF17-FE35755F7ADA}"/>
              </a:ext>
            </a:extLst>
          </p:cNvPr>
          <p:cNvSpPr>
            <a:spLocks noGrp="1"/>
          </p:cNvSpPr>
          <p:nvPr>
            <p:ph type="title"/>
          </p:nvPr>
        </p:nvSpPr>
        <p:spPr/>
        <p:txBody>
          <a:bodyPr/>
          <a:lstStyle/>
          <a:p>
            <a:r>
              <a:rPr lang="en-US" dirty="0"/>
              <a:t>Display / Plot PIM Results</a:t>
            </a:r>
          </a:p>
        </p:txBody>
      </p:sp>
      <p:sp>
        <p:nvSpPr>
          <p:cNvPr id="4" name="Content Placeholder 3">
            <a:extLst>
              <a:ext uri="{FF2B5EF4-FFF2-40B4-BE49-F238E27FC236}">
                <a16:creationId xmlns:a16="http://schemas.microsoft.com/office/drawing/2014/main" id="{69C873D8-ED4F-4AAC-B73B-D683FE3F83E6}"/>
              </a:ext>
            </a:extLst>
          </p:cNvPr>
          <p:cNvSpPr>
            <a:spLocks noGrp="1"/>
          </p:cNvSpPr>
          <p:nvPr>
            <p:ph sz="half" idx="2"/>
          </p:nvPr>
        </p:nvSpPr>
        <p:spPr>
          <a:xfrm>
            <a:off x="4629150" y="1041011"/>
            <a:ext cx="4114800" cy="5319277"/>
          </a:xfrm>
        </p:spPr>
        <p:txBody>
          <a:bodyPr>
            <a:normAutofit/>
          </a:bodyPr>
          <a:lstStyle/>
          <a:p>
            <a:r>
              <a:rPr lang="en-US" dirty="0"/>
              <a:t>Hit the ‘r’ GUI @’Display / plot PIM results’ of L2W (IDAE4RTMs) to set the result display module (background)</a:t>
            </a:r>
          </a:p>
          <a:p>
            <a:r>
              <a:rPr lang="en-US" dirty="0"/>
              <a:t>Select an output from the menu (top right)</a:t>
            </a:r>
          </a:p>
          <a:p>
            <a:pPr lvl="1"/>
            <a:r>
              <a:rPr lang="en-US" dirty="0"/>
              <a:t>Display regional values … (shown here)</a:t>
            </a:r>
          </a:p>
          <a:p>
            <a:pPr lvl="1"/>
            <a:r>
              <a:rPr lang="en-US" dirty="0"/>
              <a:t>Scatter plot of regional data of a variable between scan 1 vs. scan 2 and so on</a:t>
            </a:r>
          </a:p>
          <a:p>
            <a:pPr lvl="1"/>
            <a:r>
              <a:rPr lang="en-US" dirty="0"/>
              <a:t>Line plots vs. regions: Spaghetti plots</a:t>
            </a:r>
          </a:p>
          <a:p>
            <a:r>
              <a:rPr lang="en-US" dirty="0"/>
              <a:t>Select one analysis approach from the list (left insert)</a:t>
            </a:r>
          </a:p>
          <a:p>
            <a:pPr lvl="1"/>
            <a:r>
              <a:rPr lang="en-US" dirty="0"/>
              <a:t>Approaches are shown by 5 elements of ‘method flag’ (acronyms), ‘fit flag’ (e = to estimate; c = to fix; I = to ignore for K1, k2, k3, k4, and v0), ‘circulation time for analysis’, ‘acronym of initial guesses’, and ‘primary variable’.</a:t>
            </a:r>
          </a:p>
          <a:p>
            <a:r>
              <a:rPr lang="en-US" dirty="0"/>
              <a:t>Select the variable to display (right insert)</a:t>
            </a:r>
          </a:p>
          <a:p>
            <a:pPr lvl="1"/>
            <a:r>
              <a:rPr lang="en-US" dirty="0"/>
              <a:t>Select ‘show all variables’ to display them all</a:t>
            </a:r>
          </a:p>
          <a:p>
            <a:r>
              <a:rPr lang="en-US" dirty="0"/>
              <a:t>Select the scan to display (right insert)</a:t>
            </a:r>
          </a:p>
          <a:p>
            <a:pPr lvl="1"/>
            <a:r>
              <a:rPr lang="en-US" dirty="0"/>
              <a:t>Light green = available; darker green = selected</a:t>
            </a:r>
          </a:p>
          <a:p>
            <a:r>
              <a:rPr lang="en-US" dirty="0"/>
              <a:t>Set the VOIs to display (bottom)</a:t>
            </a:r>
          </a:p>
          <a:p>
            <a:pPr lvl="1"/>
            <a:r>
              <a:rPr lang="en-US" dirty="0"/>
              <a:t>See the section of the VOI selector module</a:t>
            </a:r>
          </a:p>
          <a:p>
            <a:r>
              <a:rPr lang="en-US" dirty="0"/>
              <a:t>Hit ‘Perform’ GUI (bottom left)</a:t>
            </a:r>
          </a:p>
        </p:txBody>
      </p:sp>
      <p:pic>
        <p:nvPicPr>
          <p:cNvPr id="6" name="Content Placeholder 5">
            <a:extLst>
              <a:ext uri="{FF2B5EF4-FFF2-40B4-BE49-F238E27FC236}">
                <a16:creationId xmlns:a16="http://schemas.microsoft.com/office/drawing/2014/main" id="{7C0C53C7-5592-4623-B500-E00605E93F49}"/>
              </a:ext>
            </a:extLst>
          </p:cNvPr>
          <p:cNvPicPr>
            <a:picLocks noGrp="1" noChangeAspect="1"/>
          </p:cNvPicPr>
          <p:nvPr>
            <p:ph sz="half" idx="1"/>
          </p:nvPr>
        </p:nvPicPr>
        <p:blipFill>
          <a:blip r:embed="rId2"/>
          <a:stretch>
            <a:fillRect/>
          </a:stretch>
        </p:blipFill>
        <p:spPr>
          <a:xfrm>
            <a:off x="457200" y="2016379"/>
            <a:ext cx="4114800" cy="3261805"/>
          </a:xfrm>
          <a:prstGeom prst="rect">
            <a:avLst/>
          </a:prstGeom>
        </p:spPr>
      </p:pic>
    </p:spTree>
    <p:extLst>
      <p:ext uri="{BB962C8B-B14F-4D97-AF65-F5344CB8AC3E}">
        <p14:creationId xmlns:p14="http://schemas.microsoft.com/office/powerpoint/2010/main" val="1982723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167518-2483-45E0-BCA5-DBA97D319B54}"/>
              </a:ext>
            </a:extLst>
          </p:cNvPr>
          <p:cNvSpPr>
            <a:spLocks noGrp="1"/>
          </p:cNvSpPr>
          <p:nvPr>
            <p:ph idx="1"/>
          </p:nvPr>
        </p:nvSpPr>
        <p:spPr>
          <a:xfrm>
            <a:off x="628650" y="966652"/>
            <a:ext cx="7886700" cy="5630090"/>
          </a:xfrm>
        </p:spPr>
        <p:txBody>
          <a:bodyPr vert="horz" lIns="91440" tIns="45720" rIns="91440" bIns="45720" rtlCol="0" anchor="t">
            <a:normAutofit/>
          </a:bodyPr>
          <a:lstStyle/>
          <a:p>
            <a:r>
              <a:rPr lang="en-US">
                <a:solidFill>
                  <a:schemeClr val="bg1"/>
                </a:solidFill>
              </a:rPr>
              <a:t>Preparation for using IDAE:</a:t>
            </a:r>
          </a:p>
          <a:p>
            <a:pPr lvl="1"/>
            <a:r>
              <a:rPr lang="en-US"/>
              <a:t>Mount </a:t>
            </a:r>
            <a:r>
              <a:rPr lang="en-US">
                <a:hlinkClick r:id="rId2" action="ppaction://hlinkfile">
                  <a:extLst>
                    <a:ext uri="{A12FA001-AC4F-418D-AE19-62706E023703}">
                      <ahyp:hlinkClr xmlns:ahyp="http://schemas.microsoft.com/office/drawing/2018/hyperlinkcolor" val="tx"/>
                    </a:ext>
                  </a:extLst>
                </a:hlinkClick>
              </a:rPr>
              <a:t>\\10.113.19.146\Data</a:t>
            </a:r>
            <a:r>
              <a:rPr lang="en-US"/>
              <a:t> (username: </a:t>
            </a:r>
            <a:r>
              <a:rPr lang="en-US" err="1"/>
              <a:t>IDAEusers</a:t>
            </a:r>
            <a:r>
              <a:rPr lang="en-US"/>
              <a:t>; pw: pet$2015) to K: to access to IDAE codes (K:\mxxs12)</a:t>
            </a:r>
            <a:endParaRPr lang="en-US">
              <a:cs typeface="Calibri"/>
            </a:endParaRPr>
          </a:p>
          <a:p>
            <a:pPr lvl="2"/>
            <a:r>
              <a:rPr lang="en-US"/>
              <a:t>We trust you do not explore other directories of K due to presence of HIPPA sensitive materials.</a:t>
            </a:r>
            <a:endParaRPr lang="en-US">
              <a:cs typeface="Calibri"/>
            </a:endParaRPr>
          </a:p>
          <a:p>
            <a:pPr lvl="1"/>
            <a:r>
              <a:rPr lang="en-US">
                <a:solidFill>
                  <a:schemeClr val="bg1"/>
                </a:solidFill>
              </a:rPr>
              <a:t>Create a folder to dump intermediate files (C:\tmp)</a:t>
            </a:r>
          </a:p>
          <a:p>
            <a:pPr lvl="2"/>
            <a:r>
              <a:rPr lang="en-US">
                <a:solidFill>
                  <a:schemeClr val="bg1"/>
                </a:solidFill>
              </a:rPr>
              <a:t>Place ‘</a:t>
            </a:r>
            <a:r>
              <a:rPr lang="en-US" err="1">
                <a:solidFill>
                  <a:schemeClr val="bg1"/>
                </a:solidFill>
              </a:rPr>
              <a:t>scratch.m</a:t>
            </a:r>
            <a:r>
              <a:rPr lang="en-US">
                <a:solidFill>
                  <a:schemeClr val="bg1"/>
                </a:solidFill>
              </a:rPr>
              <a:t>’ (any contents) in the dump folder</a:t>
            </a:r>
          </a:p>
          <a:p>
            <a:pPr lvl="1"/>
            <a:r>
              <a:rPr lang="en-US">
                <a:solidFill>
                  <a:schemeClr val="bg1"/>
                </a:solidFill>
              </a:rPr>
              <a:t>Copy X:\tmp\startup_K.m to where MATLAB looks in when started (typically C:\Users\junhua\Documents\MATLAB) and rename it to </a:t>
            </a:r>
            <a:r>
              <a:rPr lang="en-US" err="1">
                <a:solidFill>
                  <a:schemeClr val="bg1"/>
                </a:solidFill>
              </a:rPr>
              <a:t>startup.m</a:t>
            </a:r>
            <a:endParaRPr lang="en-US">
              <a:solidFill>
                <a:schemeClr val="bg1"/>
              </a:solidFill>
            </a:endParaRPr>
          </a:p>
          <a:p>
            <a:pPr lvl="2"/>
            <a:r>
              <a:rPr lang="en-US">
                <a:solidFill>
                  <a:schemeClr val="bg1"/>
                </a:solidFill>
              </a:rPr>
              <a:t>Restart MATLAB and confirm the you have K:\mxxs12 folders in your path</a:t>
            </a:r>
          </a:p>
          <a:p>
            <a:r>
              <a:rPr lang="en-US">
                <a:solidFill>
                  <a:schemeClr val="bg1"/>
                </a:solidFill>
              </a:rPr>
              <a:t>Setting the first project</a:t>
            </a:r>
          </a:p>
          <a:p>
            <a:pPr lvl="1"/>
            <a:r>
              <a:rPr lang="en-US"/>
              <a:t>Let’s set it in a primitive way (more user-friendly ways later)</a:t>
            </a:r>
            <a:endParaRPr lang="en-US">
              <a:cs typeface="Calibri"/>
            </a:endParaRPr>
          </a:p>
          <a:p>
            <a:pPr marL="398145" lvl="2" indent="0">
              <a:buNone/>
            </a:pPr>
            <a:r>
              <a:rPr lang="en-US"/>
              <a:t>&gt;&gt; iv2_serFolders(‘dxetc4hkx’, ‘</a:t>
            </a:r>
            <a:r>
              <a:rPr lang="en-US" err="1"/>
              <a:t>junhua</a:t>
            </a:r>
            <a:r>
              <a:rPr lang="en-US"/>
              <a:t>’, ‘IDAEc01’, 2);</a:t>
            </a:r>
            <a:endParaRPr lang="en-US">
              <a:cs typeface="Calibri"/>
            </a:endParaRPr>
          </a:p>
          <a:p>
            <a:pPr lvl="2"/>
            <a:r>
              <a:rPr lang="en-US"/>
              <a:t>Note that quotation marks are not copied correctly.</a:t>
            </a:r>
            <a:endParaRPr lang="en-US">
              <a:cs typeface="Calibri"/>
            </a:endParaRPr>
          </a:p>
          <a:p>
            <a:pPr lvl="2"/>
            <a:r>
              <a:rPr lang="en-US"/>
              <a:t>Create X:\users\junhua\idae if above line does not work well.</a:t>
            </a:r>
            <a:endParaRPr lang="en-US">
              <a:solidFill>
                <a:schemeClr val="bg1"/>
              </a:solidFill>
            </a:endParaRPr>
          </a:p>
          <a:p>
            <a:pPr lvl="2"/>
            <a:r>
              <a:rPr lang="en-US"/>
              <a:t>Replace your IDAEc01_scanDB.m</a:t>
            </a:r>
            <a:r>
              <a:rPr lang="en-US">
                <a:cs typeface="Calibri"/>
              </a:rPr>
              <a:t> with </a:t>
            </a:r>
            <a:r>
              <a:rPr lang="en-US"/>
              <a:t>lines 1 through 32 of my IDAEc01_scanDB.m (folder: X:\users\hiroto\idae\IDAEc01).</a:t>
            </a:r>
            <a:endParaRPr lang="en-US">
              <a:cs typeface="Calibri"/>
            </a:endParaRPr>
          </a:p>
          <a:p>
            <a:pPr lvl="2"/>
            <a:r>
              <a:rPr lang="en-US">
                <a:solidFill>
                  <a:schemeClr val="bg1"/>
                </a:solidFill>
              </a:rPr>
              <a:t>Then, index your IDAEc01_scanDB.m as follows:</a:t>
            </a:r>
          </a:p>
          <a:p>
            <a:pPr marL="398145" lvl="2" indent="0">
              <a:buNone/>
            </a:pPr>
            <a:r>
              <a:rPr lang="en-US"/>
              <a:t>&gt;&gt; </a:t>
            </a:r>
            <a:r>
              <a:rPr lang="en-US">
                <a:ea typeface="+mn-lt"/>
                <a:cs typeface="+mn-lt"/>
              </a:rPr>
              <a:t>iv2_register X:\users\junhua\idae\IDAEc01\IDAEc01_scanDB.m </a:t>
            </a:r>
            <a:r>
              <a:rPr lang="en-US" err="1">
                <a:ea typeface="+mn-lt"/>
                <a:cs typeface="+mn-lt"/>
              </a:rPr>
              <a:t>junhua</a:t>
            </a:r>
          </a:p>
          <a:p>
            <a:pPr lvl="2"/>
            <a:r>
              <a:rPr lang="en-US">
                <a:cs typeface="Calibri" panose="020F0502020204030204"/>
              </a:rPr>
              <a:t>Create X:\tmp\Freesurfer\junhua (added on 1/20/22)</a:t>
            </a:r>
          </a:p>
        </p:txBody>
      </p:sp>
      <p:sp>
        <p:nvSpPr>
          <p:cNvPr id="2" name="Title 1">
            <a:extLst>
              <a:ext uri="{FF2B5EF4-FFF2-40B4-BE49-F238E27FC236}">
                <a16:creationId xmlns:a16="http://schemas.microsoft.com/office/drawing/2014/main" id="{6762876B-6786-43D6-83CF-BCBE7413F4E2}"/>
              </a:ext>
            </a:extLst>
          </p:cNvPr>
          <p:cNvSpPr>
            <a:spLocks noGrp="1"/>
          </p:cNvSpPr>
          <p:nvPr>
            <p:ph type="title"/>
          </p:nvPr>
        </p:nvSpPr>
        <p:spPr>
          <a:xfrm>
            <a:off x="628650" y="274320"/>
            <a:ext cx="7886700" cy="548640"/>
          </a:xfrm>
          <a:solidFill>
            <a:schemeClr val="accent1">
              <a:lumMod val="20000"/>
              <a:lumOff val="80000"/>
            </a:schemeClr>
          </a:solidFill>
          <a:ln>
            <a:solidFill>
              <a:schemeClr val="accent1">
                <a:lumMod val="20000"/>
                <a:lumOff val="80000"/>
              </a:schemeClr>
            </a:solidFill>
          </a:ln>
        </p:spPr>
        <p:txBody>
          <a:bodyPr>
            <a:normAutofit/>
          </a:bodyPr>
          <a:lstStyle/>
          <a:p>
            <a:r>
              <a:rPr lang="en-US" b="1">
                <a:solidFill>
                  <a:schemeClr val="accent1">
                    <a:lumMod val="75000"/>
                  </a:schemeClr>
                </a:solidFill>
              </a:rPr>
              <a:t>Initial Set-up for IDAE (JM)</a:t>
            </a:r>
          </a:p>
        </p:txBody>
      </p:sp>
    </p:spTree>
    <p:extLst>
      <p:ext uri="{BB962C8B-B14F-4D97-AF65-F5344CB8AC3E}">
        <p14:creationId xmlns:p14="http://schemas.microsoft.com/office/powerpoint/2010/main" val="14965480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4927-A754-4480-93F6-11FF45417B0A}"/>
              </a:ext>
            </a:extLst>
          </p:cNvPr>
          <p:cNvSpPr>
            <a:spLocks noGrp="1"/>
          </p:cNvSpPr>
          <p:nvPr>
            <p:ph type="title"/>
          </p:nvPr>
        </p:nvSpPr>
        <p:spPr>
          <a:xfrm>
            <a:off x="628650" y="274320"/>
            <a:ext cx="7886700" cy="548640"/>
          </a:xfrm>
        </p:spPr>
        <p:txBody>
          <a:bodyPr>
            <a:normAutofit fontScale="90000"/>
          </a:bodyPr>
          <a:lstStyle/>
          <a:p>
            <a:r>
              <a:rPr lang="en-US" dirty="0"/>
              <a:t>Example Fitting Plots: TTCM</a:t>
            </a:r>
          </a:p>
        </p:txBody>
      </p:sp>
      <p:pic>
        <p:nvPicPr>
          <p:cNvPr id="5" name="Content Placeholder 4">
            <a:extLst>
              <a:ext uri="{FF2B5EF4-FFF2-40B4-BE49-F238E27FC236}">
                <a16:creationId xmlns:a16="http://schemas.microsoft.com/office/drawing/2014/main" id="{8748838A-7A84-41DF-A32C-7774BCCF2858}"/>
              </a:ext>
            </a:extLst>
          </p:cNvPr>
          <p:cNvPicPr>
            <a:picLocks noGrp="1" noChangeAspect="1"/>
          </p:cNvPicPr>
          <p:nvPr>
            <p:ph sz="quarter" idx="10"/>
          </p:nvPr>
        </p:nvPicPr>
        <p:blipFill>
          <a:blip r:embed="rId2"/>
          <a:stretch>
            <a:fillRect/>
          </a:stretch>
        </p:blipFill>
        <p:spPr>
          <a:xfrm>
            <a:off x="0" y="1167847"/>
            <a:ext cx="9144000" cy="5100157"/>
          </a:xfrm>
        </p:spPr>
      </p:pic>
    </p:spTree>
    <p:extLst>
      <p:ext uri="{BB962C8B-B14F-4D97-AF65-F5344CB8AC3E}">
        <p14:creationId xmlns:p14="http://schemas.microsoft.com/office/powerpoint/2010/main" val="260370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74D6-8608-402F-B422-7B50AFA1321B}"/>
              </a:ext>
            </a:extLst>
          </p:cNvPr>
          <p:cNvSpPr>
            <a:spLocks noGrp="1"/>
          </p:cNvSpPr>
          <p:nvPr>
            <p:ph type="title"/>
          </p:nvPr>
        </p:nvSpPr>
        <p:spPr/>
        <p:txBody>
          <a:bodyPr/>
          <a:lstStyle/>
          <a:p>
            <a:r>
              <a:rPr lang="en-US" dirty="0"/>
              <a:t>Revise / Review PIM Approaches</a:t>
            </a:r>
          </a:p>
        </p:txBody>
      </p:sp>
      <p:pic>
        <p:nvPicPr>
          <p:cNvPr id="5" name="Content Placeholder 4">
            <a:extLst>
              <a:ext uri="{FF2B5EF4-FFF2-40B4-BE49-F238E27FC236}">
                <a16:creationId xmlns:a16="http://schemas.microsoft.com/office/drawing/2014/main" id="{2904E917-EF58-4479-8C7B-D2AE7189F90B}"/>
              </a:ext>
            </a:extLst>
          </p:cNvPr>
          <p:cNvPicPr>
            <a:picLocks noGrp="1" noChangeAspect="1"/>
          </p:cNvPicPr>
          <p:nvPr>
            <p:ph sz="half" idx="1"/>
          </p:nvPr>
        </p:nvPicPr>
        <p:blipFill>
          <a:blip r:embed="rId2"/>
          <a:stretch>
            <a:fillRect/>
          </a:stretch>
        </p:blipFill>
        <p:spPr>
          <a:xfrm>
            <a:off x="698554" y="1041400"/>
            <a:ext cx="3632091" cy="5211763"/>
          </a:xfrm>
          <a:prstGeom prst="rect">
            <a:avLst/>
          </a:prstGeom>
        </p:spPr>
      </p:pic>
      <p:sp>
        <p:nvSpPr>
          <p:cNvPr id="4" name="Content Placeholder 3">
            <a:extLst>
              <a:ext uri="{FF2B5EF4-FFF2-40B4-BE49-F238E27FC236}">
                <a16:creationId xmlns:a16="http://schemas.microsoft.com/office/drawing/2014/main" id="{78E7C6EC-CD68-4AB1-B130-58E342D34961}"/>
              </a:ext>
            </a:extLst>
          </p:cNvPr>
          <p:cNvSpPr>
            <a:spLocks noGrp="1"/>
          </p:cNvSpPr>
          <p:nvPr>
            <p:ph sz="half" idx="2"/>
          </p:nvPr>
        </p:nvSpPr>
        <p:spPr/>
        <p:txBody>
          <a:bodyPr>
            <a:normAutofit lnSpcReduction="10000"/>
          </a:bodyPr>
          <a:lstStyle/>
          <a:p>
            <a:r>
              <a:rPr lang="en-US" dirty="0"/>
              <a:t>To review / revise saved PIM approaches</a:t>
            </a:r>
          </a:p>
          <a:p>
            <a:r>
              <a:rPr lang="en-US" dirty="0"/>
              <a:t>Hit ‘c’ GUI at ’Complete/revise/review Analyses Sets’ to bring up the MPE preparation module (upper panel)</a:t>
            </a:r>
          </a:p>
          <a:p>
            <a:pPr lvl="1"/>
            <a:r>
              <a:rPr lang="en-US" dirty="0"/>
              <a:t>Previously set PIM methods will be highlighted in light green</a:t>
            </a:r>
          </a:p>
          <a:p>
            <a:pPr lvl="1"/>
            <a:r>
              <a:rPr lang="en-US" dirty="0"/>
              <a:t>Hit a highlighted method to review / revise</a:t>
            </a:r>
          </a:p>
          <a:p>
            <a:pPr lvl="1"/>
            <a:r>
              <a:rPr lang="en-US" dirty="0"/>
              <a:t>Bring in / set yet-set methods, as needed</a:t>
            </a:r>
          </a:p>
          <a:p>
            <a:pPr lvl="1"/>
            <a:r>
              <a:rPr lang="en-US" dirty="0"/>
              <a:t>Hit ‘Save this method’ to update displayed method</a:t>
            </a:r>
          </a:p>
          <a:p>
            <a:pPr lvl="1"/>
            <a:r>
              <a:rPr lang="en-US" dirty="0"/>
              <a:t>Hit ‘Save to file’ when done (= the end of the 1</a:t>
            </a:r>
            <a:r>
              <a:rPr lang="en-US" baseline="30000" dirty="0"/>
              <a:t>st</a:t>
            </a:r>
            <a:r>
              <a:rPr lang="en-US" dirty="0"/>
              <a:t> cycle)</a:t>
            </a:r>
          </a:p>
          <a:p>
            <a:pPr lvl="2"/>
            <a:r>
              <a:rPr lang="en-US" dirty="0"/>
              <a:t>Leave those methods not to review / revise unattained</a:t>
            </a:r>
          </a:p>
          <a:p>
            <a:r>
              <a:rPr lang="en-US" dirty="0"/>
              <a:t>In the 2</a:t>
            </a:r>
            <a:r>
              <a:rPr lang="en-US" baseline="30000" dirty="0"/>
              <a:t>nd</a:t>
            </a:r>
            <a:r>
              <a:rPr lang="en-US" dirty="0"/>
              <a:t> cycle:</a:t>
            </a:r>
          </a:p>
          <a:p>
            <a:pPr lvl="1"/>
            <a:r>
              <a:rPr lang="en-US" dirty="0"/>
              <a:t>Hit highlighted methods to review / revise</a:t>
            </a:r>
          </a:p>
          <a:p>
            <a:pPr lvl="1"/>
            <a:r>
              <a:rPr lang="en-US" dirty="0"/>
              <a:t>Hit ‘Save this method’ to update displayed method</a:t>
            </a:r>
          </a:p>
          <a:p>
            <a:pPr lvl="2"/>
            <a:r>
              <a:rPr lang="en-US" dirty="0"/>
              <a:t>Reviewed / revised methods will be highlighted in darker green (e.g., TTCM4 in this example)</a:t>
            </a:r>
          </a:p>
          <a:p>
            <a:pPr lvl="1"/>
            <a:r>
              <a:rPr lang="en-US" dirty="0"/>
              <a:t>Hit ‘Save to file’ when done (= the end of the 1</a:t>
            </a:r>
            <a:r>
              <a:rPr lang="en-US" baseline="30000" dirty="0"/>
              <a:t>st</a:t>
            </a:r>
            <a:r>
              <a:rPr lang="en-US" dirty="0"/>
              <a:t> cycle)</a:t>
            </a:r>
          </a:p>
          <a:p>
            <a:pPr lvl="2"/>
            <a:r>
              <a:rPr lang="en-US" dirty="0"/>
              <a:t>Leave those methods not to review / revise unattained</a:t>
            </a:r>
          </a:p>
        </p:txBody>
      </p:sp>
    </p:spTree>
    <p:extLst>
      <p:ext uri="{BB962C8B-B14F-4D97-AF65-F5344CB8AC3E}">
        <p14:creationId xmlns:p14="http://schemas.microsoft.com/office/powerpoint/2010/main" val="693902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4AB7D-4618-4D44-B43A-1FDD5F802AB1}"/>
              </a:ext>
            </a:extLst>
          </p:cNvPr>
          <p:cNvSpPr>
            <a:spLocks noGrp="1"/>
          </p:cNvSpPr>
          <p:nvPr>
            <p:ph type="title"/>
          </p:nvPr>
        </p:nvSpPr>
        <p:spPr>
          <a:xfrm>
            <a:off x="628650" y="3108960"/>
            <a:ext cx="7886700" cy="640080"/>
          </a:xfrm>
        </p:spPr>
        <p:txBody>
          <a:bodyPr/>
          <a:lstStyle/>
          <a:p>
            <a:r>
              <a:rPr lang="en-US" dirty="0"/>
              <a:t>Result Summary</a:t>
            </a:r>
          </a:p>
        </p:txBody>
      </p:sp>
      <p:pic>
        <p:nvPicPr>
          <p:cNvPr id="3" name="Picture 2">
            <a:extLst>
              <a:ext uri="{FF2B5EF4-FFF2-40B4-BE49-F238E27FC236}">
                <a16:creationId xmlns:a16="http://schemas.microsoft.com/office/drawing/2014/main" id="{F8F7E7F6-E2AD-4439-990C-3A62ACB755A9}"/>
              </a:ext>
            </a:extLst>
          </p:cNvPr>
          <p:cNvPicPr>
            <a:picLocks noChangeAspect="1"/>
          </p:cNvPicPr>
          <p:nvPr/>
        </p:nvPicPr>
        <p:blipFill>
          <a:blip r:embed="rId2"/>
          <a:stretch>
            <a:fillRect/>
          </a:stretch>
        </p:blipFill>
        <p:spPr>
          <a:xfrm>
            <a:off x="3200281" y="4133422"/>
            <a:ext cx="2743438" cy="1761897"/>
          </a:xfrm>
          <a:prstGeom prst="rect">
            <a:avLst/>
          </a:prstGeom>
        </p:spPr>
      </p:pic>
      <p:sp>
        <p:nvSpPr>
          <p:cNvPr id="4" name="Rectangle 3">
            <a:extLst>
              <a:ext uri="{FF2B5EF4-FFF2-40B4-BE49-F238E27FC236}">
                <a16:creationId xmlns:a16="http://schemas.microsoft.com/office/drawing/2014/main" id="{C3F97901-87A2-48C0-8F2C-9F59B2459BEE}"/>
              </a:ext>
            </a:extLst>
          </p:cNvPr>
          <p:cNvSpPr/>
          <p:nvPr/>
        </p:nvSpPr>
        <p:spPr>
          <a:xfrm>
            <a:off x="4076299" y="5486399"/>
            <a:ext cx="1275347" cy="404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9235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AAEF-BC49-4248-AB46-75D1CB44DFAB}"/>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8F64CF53-DEB6-477A-86D8-0432DCD94CB9}"/>
              </a:ext>
            </a:extLst>
          </p:cNvPr>
          <p:cNvSpPr>
            <a:spLocks noGrp="1"/>
          </p:cNvSpPr>
          <p:nvPr>
            <p:ph sz="half" idx="2"/>
          </p:nvPr>
        </p:nvSpPr>
        <p:spPr/>
        <p:txBody>
          <a:bodyPr>
            <a:normAutofit/>
          </a:bodyPr>
          <a:lstStyle/>
          <a:p>
            <a:r>
              <a:rPr lang="en-US" dirty="0"/>
              <a:t>Aim: To make figures and tables for reports and manuscripts</a:t>
            </a:r>
          </a:p>
          <a:p>
            <a:r>
              <a:rPr lang="en-US" dirty="0"/>
              <a:t>One set of outputs (figures or a table) is defined in one cycle of actions that includes:</a:t>
            </a:r>
          </a:p>
          <a:p>
            <a:pPr lvl="1"/>
            <a:r>
              <a:rPr lang="en-US" dirty="0"/>
              <a:t>Selection of the output type</a:t>
            </a:r>
          </a:p>
          <a:p>
            <a:pPr lvl="2"/>
            <a:r>
              <a:rPr lang="en-US" dirty="0"/>
              <a:t>Available output types are listed on the menu bar (foreground, orange lines) of the </a:t>
            </a:r>
            <a:r>
              <a:rPr lang="en-US" dirty="0" err="1"/>
              <a:t>disp.Res</a:t>
            </a:r>
            <a:r>
              <a:rPr lang="en-US" dirty="0"/>
              <a:t> module (background)</a:t>
            </a:r>
          </a:p>
          <a:p>
            <a:pPr lvl="1"/>
            <a:r>
              <a:rPr lang="en-US" dirty="0"/>
              <a:t>Successive selections about details of the outputs, all done by GUIs </a:t>
            </a:r>
          </a:p>
          <a:p>
            <a:pPr lvl="2"/>
            <a:r>
              <a:rPr lang="en-US" dirty="0"/>
              <a:t>outlined in the tab, blue lines</a:t>
            </a:r>
          </a:p>
          <a:p>
            <a:pPr lvl="1"/>
            <a:r>
              <a:rPr lang="en-US" dirty="0"/>
              <a:t>Execution of so-generated commands</a:t>
            </a:r>
          </a:p>
          <a:p>
            <a:r>
              <a:rPr lang="en-US" dirty="0"/>
              <a:t>Management system:</a:t>
            </a:r>
          </a:p>
          <a:p>
            <a:pPr lvl="1"/>
            <a:r>
              <a:rPr lang="en-US" dirty="0"/>
              <a:t>IDAE adopt the following system to make it possible to re-generate outputs at will</a:t>
            </a:r>
          </a:p>
          <a:p>
            <a:pPr lvl="2"/>
            <a:r>
              <a:rPr lang="en-US" dirty="0"/>
              <a:t>The command lines from one cycle are stored as a ‘subsection’ in the </a:t>
            </a:r>
            <a:r>
              <a:rPr lang="en-US" dirty="0" err="1"/>
              <a:t>sumRes.m</a:t>
            </a:r>
            <a:r>
              <a:rPr lang="en-US" dirty="0"/>
              <a:t> file (plain text) of the study</a:t>
            </a:r>
          </a:p>
          <a:p>
            <a:pPr lvl="2"/>
            <a:r>
              <a:rPr lang="en-US" dirty="0"/>
              <a:t>Subsections are organized under sections, both with user-defined titles</a:t>
            </a:r>
          </a:p>
          <a:p>
            <a:pPr lvl="3"/>
            <a:r>
              <a:rPr lang="en-US" dirty="0"/>
              <a:t>The user choose where to place the new subsection in the file at the end of a cycle i.e., such as under which section and above or below which subsection</a:t>
            </a:r>
          </a:p>
          <a:p>
            <a:pPr lvl="1"/>
            <a:endParaRPr lang="en-US" dirty="0"/>
          </a:p>
        </p:txBody>
      </p:sp>
      <p:pic>
        <p:nvPicPr>
          <p:cNvPr id="31" name="Content Placeholder 30">
            <a:extLst>
              <a:ext uri="{FF2B5EF4-FFF2-40B4-BE49-F238E27FC236}">
                <a16:creationId xmlns:a16="http://schemas.microsoft.com/office/drawing/2014/main" id="{60690871-AA2C-4D03-BF29-EE4EACC1EE97}"/>
              </a:ext>
            </a:extLst>
          </p:cNvPr>
          <p:cNvPicPr>
            <a:picLocks noGrp="1" noChangeAspect="1"/>
          </p:cNvPicPr>
          <p:nvPr>
            <p:ph sz="half" idx="1"/>
          </p:nvPr>
        </p:nvPicPr>
        <p:blipFill>
          <a:blip r:embed="rId3"/>
          <a:stretch>
            <a:fillRect/>
          </a:stretch>
        </p:blipFill>
        <p:spPr>
          <a:xfrm>
            <a:off x="457200" y="1179617"/>
            <a:ext cx="4114800" cy="4935328"/>
          </a:xfrm>
          <a:prstGeom prst="rect">
            <a:avLst/>
          </a:prstGeom>
        </p:spPr>
      </p:pic>
    </p:spTree>
    <p:extLst>
      <p:ext uri="{BB962C8B-B14F-4D97-AF65-F5344CB8AC3E}">
        <p14:creationId xmlns:p14="http://schemas.microsoft.com/office/powerpoint/2010/main" val="2455980933"/>
      </p:ext>
    </p:extLst>
  </p:cSld>
  <p:clrMapOvr>
    <a:masterClrMapping/>
  </p:clrMapOvr>
  <p:extLst>
    <p:ext uri="{6950BFC3-D8DA-4A85-94F7-54DA5524770B}">
      <p188:commentRel xmlns:p188="http://schemas.microsoft.com/office/powerpoint/2018/8/main" r:id="rId2"/>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9A5E8-9B6F-4574-BA19-29AA04E1A0E3}"/>
              </a:ext>
            </a:extLst>
          </p:cNvPr>
          <p:cNvSpPr>
            <a:spLocks noGrp="1"/>
          </p:cNvSpPr>
          <p:nvPr>
            <p:ph type="title"/>
          </p:nvPr>
        </p:nvSpPr>
        <p:spPr/>
        <p:txBody>
          <a:bodyPr/>
          <a:lstStyle/>
          <a:p>
            <a:r>
              <a:rPr lang="en-US" dirty="0"/>
              <a:t>First sumRes Cycle</a:t>
            </a:r>
          </a:p>
        </p:txBody>
      </p:sp>
      <p:sp>
        <p:nvSpPr>
          <p:cNvPr id="4" name="Content Placeholder 3">
            <a:extLst>
              <a:ext uri="{FF2B5EF4-FFF2-40B4-BE49-F238E27FC236}">
                <a16:creationId xmlns:a16="http://schemas.microsoft.com/office/drawing/2014/main" id="{3AD66498-4279-4EF9-B84A-22E6BFB8F96F}"/>
              </a:ext>
            </a:extLst>
          </p:cNvPr>
          <p:cNvSpPr>
            <a:spLocks noGrp="1"/>
          </p:cNvSpPr>
          <p:nvPr>
            <p:ph sz="half" idx="2"/>
          </p:nvPr>
        </p:nvSpPr>
        <p:spPr>
          <a:xfrm>
            <a:off x="4629150" y="1041011"/>
            <a:ext cx="4114800" cy="5371363"/>
          </a:xfrm>
        </p:spPr>
        <p:txBody>
          <a:bodyPr vert="horz" lIns="91440" tIns="45720" rIns="91440" bIns="45720" rtlCol="0" anchor="t">
            <a:normAutofit/>
          </a:bodyPr>
          <a:lstStyle/>
          <a:p>
            <a:pPr marL="169545" indent="-169545"/>
            <a:r>
              <a:rPr lang="en-US" dirty="0"/>
              <a:t>Hit the ‘sumRes’ (for result summary) GUI of L1W to start with</a:t>
            </a:r>
          </a:p>
          <a:p>
            <a:pPr marL="169545" indent="-169545"/>
            <a:r>
              <a:rPr lang="en-US" dirty="0"/>
              <a:t>A designated file (referred to as </a:t>
            </a:r>
            <a:r>
              <a:rPr lang="en-US" dirty="0" err="1"/>
              <a:t>sumRes.m</a:t>
            </a:r>
            <a:r>
              <a:rPr lang="en-US" dirty="0"/>
              <a:t>) will be generated / opened</a:t>
            </a:r>
            <a:endParaRPr lang="en-US" dirty="0">
              <a:cs typeface="Calibri"/>
            </a:endParaRPr>
          </a:p>
          <a:p>
            <a:pPr lvl="1" indent="-175895"/>
            <a:r>
              <a:rPr lang="en-US" dirty="0"/>
              <a:t>It will be organized by sections (start with $$$) which hold several subsections (start with #) </a:t>
            </a:r>
            <a:endParaRPr lang="en-US" dirty="0">
              <a:cs typeface="Calibri"/>
            </a:endParaRPr>
          </a:p>
          <a:p>
            <a:pPr marL="515620" lvl="2" indent="-169545"/>
            <a:r>
              <a:rPr lang="en-US" dirty="0"/>
              <a:t>Initially, one each alone (second panel)</a:t>
            </a:r>
            <a:endParaRPr lang="en-US" dirty="0">
              <a:cs typeface="Calibri"/>
            </a:endParaRPr>
          </a:p>
          <a:p>
            <a:pPr lvl="1" indent="-175895"/>
            <a:r>
              <a:rPr lang="en-US" dirty="0"/>
              <a:t>The user manage section/subsection titles while IDAE inserts executable contents </a:t>
            </a:r>
          </a:p>
          <a:p>
            <a:pPr marL="515620" lvl="2" indent="-169545"/>
            <a:r>
              <a:rPr lang="en-US" dirty="0"/>
              <a:t>Examples of user-edited section and subsection titles are shown in the third panel</a:t>
            </a:r>
            <a:endParaRPr lang="en-US" dirty="0">
              <a:cs typeface="Calibri"/>
            </a:endParaRPr>
          </a:p>
          <a:p>
            <a:pPr lvl="1" indent="-175895"/>
            <a:r>
              <a:rPr lang="en-US" dirty="0"/>
              <a:t>Make sure to save it before moving on. </a:t>
            </a:r>
            <a:endParaRPr lang="en-US" dirty="0">
              <a:cs typeface="Calibri"/>
            </a:endParaRPr>
          </a:p>
          <a:p>
            <a:pPr marL="169545" indent="-169545"/>
            <a:r>
              <a:rPr lang="en-US" dirty="0"/>
              <a:t>Hit the ‘sumRes’ GUI one more time to display the sumRes module (bottom).</a:t>
            </a:r>
            <a:endParaRPr lang="en-US" dirty="0">
              <a:cs typeface="Calibri" panose="020F0502020204030204"/>
            </a:endParaRPr>
          </a:p>
          <a:p>
            <a:pPr lvl="1" indent="-175895"/>
            <a:r>
              <a:rPr lang="en-US" dirty="0"/>
              <a:t>Select the section to work on first from the upper menu bar (headed by S# under orange arrow), then the subsection at SS# (subsection #) </a:t>
            </a:r>
            <a:endParaRPr lang="en-US" dirty="0">
              <a:cs typeface="Calibri"/>
            </a:endParaRPr>
          </a:p>
          <a:p>
            <a:pPr marL="515620" lvl="2" indent="-169545"/>
            <a:r>
              <a:rPr lang="en-US" dirty="0"/>
              <a:t>Now the user is ready to add the </a:t>
            </a:r>
            <a:r>
              <a:rPr lang="en-US" dirty="0">
                <a:ea typeface="+mn-lt"/>
                <a:cs typeface="+mn-lt"/>
              </a:rPr>
              <a:t>executable contents (move on to the next slide)</a:t>
            </a:r>
            <a:endParaRPr lang="en-US" dirty="0">
              <a:cs typeface="Calibri"/>
            </a:endParaRPr>
          </a:p>
          <a:p>
            <a:pPr lvl="1" indent="-175895"/>
            <a:r>
              <a:rPr lang="en-US" dirty="0">
                <a:solidFill>
                  <a:srgbClr val="FFC000"/>
                </a:solidFill>
              </a:rPr>
              <a:t>Good to remember</a:t>
            </a:r>
            <a:r>
              <a:rPr lang="en-US" dirty="0"/>
              <a:t>: Always start with the section first to update the section and subsection titles after revisions.</a:t>
            </a:r>
            <a:endParaRPr lang="en-US" dirty="0">
              <a:cs typeface="Calibri"/>
            </a:endParaRPr>
          </a:p>
        </p:txBody>
      </p:sp>
      <p:pic>
        <p:nvPicPr>
          <p:cNvPr id="7" name="Picture 6">
            <a:extLst>
              <a:ext uri="{FF2B5EF4-FFF2-40B4-BE49-F238E27FC236}">
                <a16:creationId xmlns:a16="http://schemas.microsoft.com/office/drawing/2014/main" id="{2E172F86-4360-46EF-AD8A-35F572448EC5}"/>
              </a:ext>
            </a:extLst>
          </p:cNvPr>
          <p:cNvPicPr>
            <a:picLocks noChangeAspect="1"/>
          </p:cNvPicPr>
          <p:nvPr/>
        </p:nvPicPr>
        <p:blipFill>
          <a:blip r:embed="rId3"/>
          <a:stretch>
            <a:fillRect/>
          </a:stretch>
        </p:blipFill>
        <p:spPr>
          <a:xfrm>
            <a:off x="7980520" y="3548174"/>
            <a:ext cx="200000" cy="200000"/>
          </a:xfrm>
          <a:prstGeom prst="rect">
            <a:avLst/>
          </a:prstGeom>
        </p:spPr>
      </p:pic>
      <p:pic>
        <p:nvPicPr>
          <p:cNvPr id="8" name="Content Placeholder 7">
            <a:extLst>
              <a:ext uri="{FF2B5EF4-FFF2-40B4-BE49-F238E27FC236}">
                <a16:creationId xmlns:a16="http://schemas.microsoft.com/office/drawing/2014/main" id="{076C6EC2-7A35-4AE7-993A-BEF9B0083A4A}"/>
              </a:ext>
            </a:extLst>
          </p:cNvPr>
          <p:cNvPicPr>
            <a:picLocks noGrp="1" noChangeAspect="1"/>
          </p:cNvPicPr>
          <p:nvPr>
            <p:ph sz="half" idx="1"/>
          </p:nvPr>
        </p:nvPicPr>
        <p:blipFill>
          <a:blip r:embed="rId4"/>
          <a:stretch>
            <a:fillRect/>
          </a:stretch>
        </p:blipFill>
        <p:spPr>
          <a:xfrm>
            <a:off x="457200" y="1541114"/>
            <a:ext cx="4114800" cy="4212335"/>
          </a:xfrm>
          <a:prstGeom prst="rect">
            <a:avLst/>
          </a:prstGeom>
        </p:spPr>
      </p:pic>
    </p:spTree>
    <p:extLst>
      <p:ext uri="{BB962C8B-B14F-4D97-AF65-F5344CB8AC3E}">
        <p14:creationId xmlns:p14="http://schemas.microsoft.com/office/powerpoint/2010/main" val="2022302492"/>
      </p:ext>
    </p:extLst>
  </p:cSld>
  <p:clrMapOvr>
    <a:masterClrMapping/>
  </p:clrMapOvr>
  <p:extLst>
    <p:ext uri="{6950BFC3-D8DA-4A85-94F7-54DA5524770B}">
      <p188:commentRel xmlns:p188="http://schemas.microsoft.com/office/powerpoint/2018/8/main" r:id="rId2"/>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B0CC-BBDE-491C-80CD-522D3941DF5F}"/>
              </a:ext>
            </a:extLst>
          </p:cNvPr>
          <p:cNvSpPr>
            <a:spLocks noGrp="1"/>
          </p:cNvSpPr>
          <p:nvPr>
            <p:ph type="title"/>
          </p:nvPr>
        </p:nvSpPr>
        <p:spPr/>
        <p:txBody>
          <a:bodyPr/>
          <a:lstStyle/>
          <a:p>
            <a:r>
              <a:rPr lang="en-US" dirty="0"/>
              <a:t>Before Setting Outputs</a:t>
            </a:r>
          </a:p>
        </p:txBody>
      </p:sp>
      <p:sp>
        <p:nvSpPr>
          <p:cNvPr id="4" name="Content Placeholder 3">
            <a:extLst>
              <a:ext uri="{FF2B5EF4-FFF2-40B4-BE49-F238E27FC236}">
                <a16:creationId xmlns:a16="http://schemas.microsoft.com/office/drawing/2014/main" id="{3C6A828D-637E-4BD8-93AA-AB1096315E59}"/>
              </a:ext>
            </a:extLst>
          </p:cNvPr>
          <p:cNvSpPr>
            <a:spLocks noGrp="1"/>
          </p:cNvSpPr>
          <p:nvPr>
            <p:ph sz="half" idx="2"/>
          </p:nvPr>
        </p:nvSpPr>
        <p:spPr>
          <a:xfrm>
            <a:off x="4629150" y="1041012"/>
            <a:ext cx="4114800" cy="5212080"/>
          </a:xfrm>
        </p:spPr>
        <p:txBody>
          <a:bodyPr vert="horz" lIns="91440" tIns="45720" rIns="91440" bIns="45720" rtlCol="0" anchor="t">
            <a:normAutofit/>
          </a:bodyPr>
          <a:lstStyle/>
          <a:p>
            <a:pPr marL="169545" indent="-169545"/>
            <a:r>
              <a:rPr lang="en-US" dirty="0"/>
              <a:t>Hit ‘Add/modify’ of the sumRes module (top) to display the ‘Display Results’ (</a:t>
            </a:r>
            <a:r>
              <a:rPr lang="en-US" dirty="0" err="1"/>
              <a:t>disp.Res</a:t>
            </a:r>
            <a:r>
              <a:rPr lang="en-US" dirty="0"/>
              <a:t>) module (bottom, background)</a:t>
            </a:r>
          </a:p>
          <a:p>
            <a:pPr lvl="1" indent="-175895"/>
            <a:r>
              <a:rPr lang="en-US" dirty="0">
                <a:cs typeface="Calibri"/>
              </a:rPr>
              <a:t>The sumRes module indicates that the user is intended to add the executable content for the subsection of the section</a:t>
            </a:r>
          </a:p>
          <a:p>
            <a:pPr marL="515620" lvl="2" indent="-169545"/>
            <a:r>
              <a:rPr lang="en-US" dirty="0">
                <a:cs typeface="Calibri"/>
              </a:rPr>
              <a:t>In this example, ‘Scatter plot of VT: BPIT (=y) vs. PRGA’ under 'Method evaluation (RTMs)'</a:t>
            </a:r>
          </a:p>
          <a:p>
            <a:r>
              <a:rPr lang="en-US" dirty="0"/>
              <a:t>Read the instruction menu carefully</a:t>
            </a:r>
          </a:p>
          <a:p>
            <a:pPr lvl="1" indent="-175895"/>
            <a:r>
              <a:rPr lang="en-US" dirty="0"/>
              <a:t>Available output types are listed at top under ‘Display a desired output’ (@cursor)</a:t>
            </a:r>
            <a:endParaRPr lang="en-US" dirty="0">
              <a:cs typeface="Calibri"/>
            </a:endParaRPr>
          </a:p>
          <a:p>
            <a:pPr marL="515620" lvl="2" indent="-169545"/>
            <a:r>
              <a:rPr lang="en-US" dirty="0">
                <a:cs typeface="Calibri"/>
              </a:rPr>
              <a:t>Each selection shows the type flag followed by simple description</a:t>
            </a:r>
            <a:endParaRPr lang="en-US" dirty="0"/>
          </a:p>
          <a:p>
            <a:pPr marL="515620" lvl="2" indent="-169545"/>
            <a:r>
              <a:rPr lang="en-US" dirty="0"/>
              <a:t>Just display the intended output type</a:t>
            </a:r>
            <a:endParaRPr lang="en-US" dirty="0">
              <a:cs typeface="Calibri"/>
            </a:endParaRPr>
          </a:p>
          <a:p>
            <a:pPr lvl="3"/>
            <a:r>
              <a:rPr lang="en-US" dirty="0"/>
              <a:t>In this example, the user intends </a:t>
            </a:r>
            <a:r>
              <a:rPr lang="en-US" dirty="0">
                <a:ea typeface="+mn-lt"/>
                <a:cs typeface="+mn-lt"/>
              </a:rPr>
              <a:t>to make ‘XY plots’ </a:t>
            </a:r>
            <a:r>
              <a:rPr lang="en-US" dirty="0"/>
              <a:t>according to the user-defined subsection title </a:t>
            </a:r>
            <a:endParaRPr lang="en-US" dirty="0">
              <a:cs typeface="Calibri"/>
            </a:endParaRPr>
          </a:p>
          <a:p>
            <a:pPr lvl="2"/>
            <a:r>
              <a:rPr lang="en-US" dirty="0"/>
              <a:t>At least one example each output category will be described in this manual.</a:t>
            </a:r>
          </a:p>
          <a:p>
            <a:pPr lvl="1"/>
            <a:r>
              <a:rPr lang="en-US" dirty="0"/>
              <a:t>Once the intended output type is selected, the main GUI matrix of the </a:t>
            </a:r>
            <a:r>
              <a:rPr lang="en-US" dirty="0" err="1"/>
              <a:t>disp.Res</a:t>
            </a:r>
            <a:r>
              <a:rPr lang="en-US" dirty="0"/>
              <a:t> module become available for selections (next slide)</a:t>
            </a:r>
          </a:p>
        </p:txBody>
      </p:sp>
      <p:pic>
        <p:nvPicPr>
          <p:cNvPr id="7" name="Content Placeholder 6">
            <a:extLst>
              <a:ext uri="{FF2B5EF4-FFF2-40B4-BE49-F238E27FC236}">
                <a16:creationId xmlns:a16="http://schemas.microsoft.com/office/drawing/2014/main" id="{D646B099-1160-4B07-8B08-4D58EAFEA2E2}"/>
              </a:ext>
            </a:extLst>
          </p:cNvPr>
          <p:cNvPicPr>
            <a:picLocks noGrp="1" noChangeAspect="1"/>
          </p:cNvPicPr>
          <p:nvPr>
            <p:ph sz="half" idx="1"/>
          </p:nvPr>
        </p:nvPicPr>
        <p:blipFill>
          <a:blip r:embed="rId2"/>
          <a:stretch>
            <a:fillRect/>
          </a:stretch>
        </p:blipFill>
        <p:spPr>
          <a:xfrm>
            <a:off x="457200" y="1416659"/>
            <a:ext cx="4114800" cy="4461245"/>
          </a:xfrm>
          <a:prstGeom prst="rect">
            <a:avLst/>
          </a:prstGeom>
        </p:spPr>
      </p:pic>
    </p:spTree>
    <p:extLst>
      <p:ext uri="{BB962C8B-B14F-4D97-AF65-F5344CB8AC3E}">
        <p14:creationId xmlns:p14="http://schemas.microsoft.com/office/powerpoint/2010/main" val="2710265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DABC-106D-4709-A4D8-C2D03CE2057C}"/>
              </a:ext>
            </a:extLst>
          </p:cNvPr>
          <p:cNvSpPr>
            <a:spLocks noGrp="1"/>
          </p:cNvSpPr>
          <p:nvPr>
            <p:ph type="title"/>
          </p:nvPr>
        </p:nvSpPr>
        <p:spPr/>
        <p:txBody>
          <a:bodyPr/>
          <a:lstStyle/>
          <a:p>
            <a:r>
              <a:rPr lang="en-US" dirty="0"/>
              <a:t>Selecting Variables to Report: XY Plots</a:t>
            </a:r>
          </a:p>
        </p:txBody>
      </p:sp>
      <p:pic>
        <p:nvPicPr>
          <p:cNvPr id="6" name="Content Placeholder 5">
            <a:extLst>
              <a:ext uri="{FF2B5EF4-FFF2-40B4-BE49-F238E27FC236}">
                <a16:creationId xmlns:a16="http://schemas.microsoft.com/office/drawing/2014/main" id="{9EF11687-51CF-45EE-B5DA-744CF5531E91}"/>
              </a:ext>
            </a:extLst>
          </p:cNvPr>
          <p:cNvPicPr>
            <a:picLocks noGrp="1" noChangeAspect="1"/>
          </p:cNvPicPr>
          <p:nvPr>
            <p:ph sz="half" idx="1"/>
          </p:nvPr>
        </p:nvPicPr>
        <p:blipFill>
          <a:blip r:embed="rId2"/>
          <a:stretch>
            <a:fillRect/>
          </a:stretch>
        </p:blipFill>
        <p:spPr>
          <a:xfrm>
            <a:off x="457200" y="1249427"/>
            <a:ext cx="4114800" cy="4795709"/>
          </a:xfrm>
          <a:prstGeom prst="rect">
            <a:avLst/>
          </a:prstGeom>
        </p:spPr>
      </p:pic>
      <p:sp>
        <p:nvSpPr>
          <p:cNvPr id="4" name="Content Placeholder 3">
            <a:extLst>
              <a:ext uri="{FF2B5EF4-FFF2-40B4-BE49-F238E27FC236}">
                <a16:creationId xmlns:a16="http://schemas.microsoft.com/office/drawing/2014/main" id="{418F1265-3B74-4858-B811-75CB98F0064D}"/>
              </a:ext>
            </a:extLst>
          </p:cNvPr>
          <p:cNvSpPr>
            <a:spLocks noGrp="1"/>
          </p:cNvSpPr>
          <p:nvPr>
            <p:ph sz="half" idx="2"/>
          </p:nvPr>
        </p:nvSpPr>
        <p:spPr>
          <a:xfrm>
            <a:off x="4629150" y="1041012"/>
            <a:ext cx="4114800" cy="5471430"/>
          </a:xfrm>
        </p:spPr>
        <p:txBody>
          <a:bodyPr>
            <a:normAutofit/>
          </a:bodyPr>
          <a:lstStyle/>
          <a:p>
            <a:r>
              <a:rPr lang="en-US" dirty="0"/>
              <a:t>Once ‘XY plots’ is selected (top right), GUIs for x- &amp; y-data become available </a:t>
            </a:r>
            <a:r>
              <a:rPr lang="en-US" sz="1400" dirty="0"/>
              <a:t>(left column)</a:t>
            </a:r>
          </a:p>
          <a:p>
            <a:pPr lvl="1"/>
            <a:r>
              <a:rPr lang="en-US" dirty="0"/>
              <a:t>Use the row of 2</a:t>
            </a:r>
            <a:r>
              <a:rPr lang="en-US" baseline="30000" dirty="0"/>
              <a:t>nd</a:t>
            </a:r>
            <a:r>
              <a:rPr lang="en-US" dirty="0"/>
              <a:t> var to specify relational variables such as differences, ratios, or occupancy estimates, as needed </a:t>
            </a:r>
          </a:p>
          <a:p>
            <a:r>
              <a:rPr lang="en-US" dirty="0"/>
              <a:t>Complete data lines, one line at a time from left to right (showing for ‘x-data’ first)</a:t>
            </a:r>
          </a:p>
          <a:p>
            <a:pPr lvl="1"/>
            <a:r>
              <a:rPr lang="en-US" dirty="0"/>
              <a:t>Select the primary method classification</a:t>
            </a:r>
          </a:p>
          <a:p>
            <a:pPr lvl="2"/>
            <a:r>
              <a:rPr lang="en-US" dirty="0"/>
              <a:t>The highlighted selection means ‘regional V</a:t>
            </a:r>
            <a:r>
              <a:rPr lang="en-US" baseline="-25000" dirty="0"/>
              <a:t>T</a:t>
            </a:r>
            <a:r>
              <a:rPr lang="en-US" dirty="0"/>
              <a:t> value from this package’ (= VOI-based analysis)</a:t>
            </a:r>
          </a:p>
          <a:p>
            <a:pPr lvl="3"/>
            <a:r>
              <a:rPr lang="en-US" dirty="0"/>
              <a:t>‘Map-value from PIM (from this package) will become available when VT images were generated for this package.</a:t>
            </a:r>
          </a:p>
          <a:p>
            <a:pPr lvl="3"/>
            <a:r>
              <a:rPr lang="en-US" dirty="0"/>
              <a:t>Data from ‘other’ packages will become available if other packages are generated / processed</a:t>
            </a:r>
          </a:p>
          <a:p>
            <a:pPr lvl="1"/>
            <a:r>
              <a:rPr lang="en-US" dirty="0"/>
              <a:t>Select the method (middle foreground panel)</a:t>
            </a:r>
          </a:p>
          <a:p>
            <a:pPr lvl="2"/>
            <a:r>
              <a:rPr lang="en-US" dirty="0"/>
              <a:t>Not sure about the method identification format? Review sections of RTMs and PIMs</a:t>
            </a:r>
          </a:p>
          <a:p>
            <a:pPr lvl="1"/>
            <a:r>
              <a:rPr lang="en-US" dirty="0"/>
              <a:t>Select the variable to report (bottom left)</a:t>
            </a:r>
          </a:p>
          <a:p>
            <a:pPr lvl="1"/>
            <a:r>
              <a:rPr lang="en-US" dirty="0"/>
              <a:t>Select the groups to report and display ‘done’</a:t>
            </a:r>
          </a:p>
          <a:p>
            <a:pPr lvl="2"/>
            <a:r>
              <a:rPr lang="en-US" dirty="0"/>
              <a:t>No need to select groups to report all groups</a:t>
            </a:r>
          </a:p>
          <a:p>
            <a:pPr lvl="1"/>
            <a:r>
              <a:rPr lang="en-US" dirty="0"/>
              <a:t>Lastly, select the scans to report </a:t>
            </a:r>
          </a:p>
          <a:p>
            <a:pPr lvl="2"/>
            <a:r>
              <a:rPr lang="en-US" dirty="0"/>
              <a:t>Applicable PETs are shown by light green</a:t>
            </a:r>
          </a:p>
          <a:p>
            <a:r>
              <a:rPr lang="en-US" dirty="0"/>
              <a:t>Repeat the same for ‘y-data’</a:t>
            </a:r>
          </a:p>
        </p:txBody>
      </p:sp>
    </p:spTree>
    <p:extLst>
      <p:ext uri="{BB962C8B-B14F-4D97-AF65-F5344CB8AC3E}">
        <p14:creationId xmlns:p14="http://schemas.microsoft.com/office/powerpoint/2010/main" val="30843422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896F1-23BE-4714-A393-54B037AE6152}"/>
              </a:ext>
            </a:extLst>
          </p:cNvPr>
          <p:cNvSpPr>
            <a:spLocks noGrp="1"/>
          </p:cNvSpPr>
          <p:nvPr>
            <p:ph type="title"/>
          </p:nvPr>
        </p:nvSpPr>
        <p:spPr/>
        <p:txBody>
          <a:bodyPr>
            <a:normAutofit/>
          </a:bodyPr>
          <a:lstStyle/>
          <a:p>
            <a:r>
              <a:rPr lang="en-US" dirty="0"/>
              <a:t>Setting Remaining Parameters: XY Plots</a:t>
            </a:r>
          </a:p>
        </p:txBody>
      </p:sp>
      <p:sp>
        <p:nvSpPr>
          <p:cNvPr id="4" name="Content Placeholder 3">
            <a:extLst>
              <a:ext uri="{FF2B5EF4-FFF2-40B4-BE49-F238E27FC236}">
                <a16:creationId xmlns:a16="http://schemas.microsoft.com/office/drawing/2014/main" id="{CC4E4BF1-F78A-4B16-AE85-1FAB7692FAE5}"/>
              </a:ext>
            </a:extLst>
          </p:cNvPr>
          <p:cNvSpPr>
            <a:spLocks noGrp="1"/>
          </p:cNvSpPr>
          <p:nvPr>
            <p:ph sz="half" idx="2"/>
          </p:nvPr>
        </p:nvSpPr>
        <p:spPr>
          <a:xfrm>
            <a:off x="4629150" y="1041012"/>
            <a:ext cx="4114800" cy="5630918"/>
          </a:xfrm>
        </p:spPr>
        <p:txBody>
          <a:bodyPr>
            <a:normAutofit/>
          </a:bodyPr>
          <a:lstStyle/>
          <a:p>
            <a:r>
              <a:rPr lang="en-US" dirty="0"/>
              <a:t>The user’s intention in this example (review):</a:t>
            </a:r>
          </a:p>
          <a:p>
            <a:pPr lvl="1"/>
            <a:r>
              <a:rPr lang="en-US" dirty="0"/>
              <a:t>To make a scatter plot of V</a:t>
            </a:r>
            <a:r>
              <a:rPr lang="en-US" baseline="-25000" dirty="0"/>
              <a:t>T</a:t>
            </a:r>
            <a:r>
              <a:rPr lang="en-US" dirty="0"/>
              <a:t> data, BPIT (=y) vs. PRGA (@SS#1, upper panel) as a part of ‘model evaluation (@S#1 = section title)</a:t>
            </a:r>
          </a:p>
          <a:p>
            <a:pPr lvl="1"/>
            <a:r>
              <a:rPr lang="en-US" dirty="0"/>
              <a:t>Accordingly, it was set that V</a:t>
            </a:r>
            <a:r>
              <a:rPr lang="en-US" baseline="-25000" dirty="0"/>
              <a:t>T</a:t>
            </a:r>
            <a:r>
              <a:rPr lang="en-US" dirty="0"/>
              <a:t> data of scan #1 of all subjects were used in the plot (middle panel)</a:t>
            </a:r>
          </a:p>
          <a:p>
            <a:r>
              <a:rPr lang="en-US" dirty="0"/>
              <a:t>Set the remaining parameters using bottom row GUIs of the </a:t>
            </a:r>
            <a:r>
              <a:rPr lang="en-US" dirty="0" err="1"/>
              <a:t>disp.Res</a:t>
            </a:r>
            <a:r>
              <a:rPr lang="en-US" dirty="0"/>
              <a:t> module:</a:t>
            </a:r>
          </a:p>
          <a:p>
            <a:pPr lvl="1"/>
            <a:r>
              <a:rPr lang="en-US" dirty="0"/>
              <a:t>Set VOIs to report (third panel, right)</a:t>
            </a:r>
          </a:p>
          <a:p>
            <a:pPr lvl="2"/>
            <a:r>
              <a:rPr lang="en-US" dirty="0"/>
              <a:t>It is recommended to set VOI sets using VOI selector module to be consistent among trials</a:t>
            </a:r>
          </a:p>
          <a:p>
            <a:pPr lvl="3"/>
            <a:r>
              <a:rPr lang="en-US" dirty="0"/>
              <a:t>Review the section of ‘Setting a New VOI Set’</a:t>
            </a:r>
          </a:p>
          <a:p>
            <a:pPr lvl="2"/>
            <a:r>
              <a:rPr lang="en-US" dirty="0"/>
              <a:t>A previously prepared VOI set was used here</a:t>
            </a:r>
          </a:p>
          <a:p>
            <a:pPr lvl="1"/>
            <a:r>
              <a:rPr lang="en-US" dirty="0"/>
              <a:t>Set output options (bottom panel)</a:t>
            </a:r>
          </a:p>
          <a:p>
            <a:pPr lvl="2"/>
            <a:r>
              <a:rPr lang="en-US" dirty="0"/>
              <a:t>Each selection shows the option flag followed by simple description</a:t>
            </a:r>
          </a:p>
          <a:p>
            <a:pPr lvl="2"/>
            <a:r>
              <a:rPr lang="en-US" dirty="0"/>
              <a:t>Most descriptions are self-explanatory. But ..</a:t>
            </a:r>
          </a:p>
          <a:p>
            <a:pPr lvl="3"/>
            <a:r>
              <a:rPr lang="en-US" dirty="0"/>
              <a:t>Need to replace r (=# of rows) and c (=# of columns with integers in </a:t>
            </a:r>
            <a:r>
              <a:rPr lang="en-US" dirty="0" err="1"/>
              <a:t>sumRes.m</a:t>
            </a:r>
            <a:r>
              <a:rPr lang="en-US" dirty="0"/>
              <a:t> when to use subplot[</a:t>
            </a:r>
            <a:r>
              <a:rPr lang="en-US" dirty="0" err="1"/>
              <a:t>r,c</a:t>
            </a:r>
            <a:r>
              <a:rPr lang="en-US" dirty="0"/>
              <a:t>]  (subplot[3,4] will display 3 rows x 4 columns of subfigures in one figure window.</a:t>
            </a:r>
          </a:p>
          <a:p>
            <a:pPr lvl="2"/>
            <a:r>
              <a:rPr lang="en-US" dirty="0"/>
              <a:t>Multiple options may be selected, as needed (denoted by *, as the user select)</a:t>
            </a:r>
          </a:p>
          <a:p>
            <a:pPr lvl="1"/>
            <a:r>
              <a:rPr lang="en-US" dirty="0"/>
              <a:t>Lastly, specify where to place the executable lines</a:t>
            </a:r>
          </a:p>
          <a:p>
            <a:pPr lvl="2"/>
            <a:r>
              <a:rPr lang="en-US" dirty="0"/>
              <a:t>Select #5 for this example because both section and subsection titles are present (top panel)</a:t>
            </a:r>
          </a:p>
        </p:txBody>
      </p:sp>
      <p:pic>
        <p:nvPicPr>
          <p:cNvPr id="15" name="Content Placeholder 14">
            <a:extLst>
              <a:ext uri="{FF2B5EF4-FFF2-40B4-BE49-F238E27FC236}">
                <a16:creationId xmlns:a16="http://schemas.microsoft.com/office/drawing/2014/main" id="{32AF27A5-BD6C-40D7-BDDD-C42778697D91}"/>
              </a:ext>
            </a:extLst>
          </p:cNvPr>
          <p:cNvPicPr>
            <a:picLocks noGrp="1" noChangeAspect="1"/>
          </p:cNvPicPr>
          <p:nvPr>
            <p:ph sz="half" idx="1"/>
          </p:nvPr>
        </p:nvPicPr>
        <p:blipFill>
          <a:blip r:embed="rId2"/>
          <a:stretch>
            <a:fillRect/>
          </a:stretch>
        </p:blipFill>
        <p:spPr>
          <a:xfrm>
            <a:off x="744172" y="1041400"/>
            <a:ext cx="3540855" cy="5211763"/>
          </a:xfrm>
          <a:prstGeom prst="rect">
            <a:avLst/>
          </a:prstGeom>
        </p:spPr>
      </p:pic>
    </p:spTree>
    <p:extLst>
      <p:ext uri="{BB962C8B-B14F-4D97-AF65-F5344CB8AC3E}">
        <p14:creationId xmlns:p14="http://schemas.microsoft.com/office/powerpoint/2010/main" val="7268243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513C-AA06-45E1-A4A3-2334E7225666}"/>
              </a:ext>
            </a:extLst>
          </p:cNvPr>
          <p:cNvSpPr>
            <a:spLocks noGrp="1"/>
          </p:cNvSpPr>
          <p:nvPr>
            <p:ph type="title"/>
          </p:nvPr>
        </p:nvSpPr>
        <p:spPr/>
        <p:txBody>
          <a:bodyPr>
            <a:normAutofit fontScale="90000"/>
          </a:bodyPr>
          <a:lstStyle/>
          <a:p>
            <a:r>
              <a:rPr lang="en-US" dirty="0"/>
              <a:t>Setting a New VOI Set</a:t>
            </a:r>
          </a:p>
        </p:txBody>
      </p:sp>
      <p:pic>
        <p:nvPicPr>
          <p:cNvPr id="5" name="Content Placeholder 4">
            <a:extLst>
              <a:ext uri="{FF2B5EF4-FFF2-40B4-BE49-F238E27FC236}">
                <a16:creationId xmlns:a16="http://schemas.microsoft.com/office/drawing/2014/main" id="{1B7D7621-0DDE-46A7-8059-0570108DFDFD}"/>
              </a:ext>
            </a:extLst>
          </p:cNvPr>
          <p:cNvPicPr>
            <a:picLocks noGrp="1" noChangeAspect="1"/>
          </p:cNvPicPr>
          <p:nvPr>
            <p:ph idx="1"/>
          </p:nvPr>
        </p:nvPicPr>
        <p:blipFill>
          <a:blip r:embed="rId2"/>
          <a:stretch>
            <a:fillRect/>
          </a:stretch>
        </p:blipFill>
        <p:spPr>
          <a:xfrm>
            <a:off x="833737" y="955675"/>
            <a:ext cx="7476526" cy="4351338"/>
          </a:xfrm>
          <a:prstGeom prst="rect">
            <a:avLst/>
          </a:prstGeom>
        </p:spPr>
      </p:pic>
      <p:sp>
        <p:nvSpPr>
          <p:cNvPr id="4" name="Text Placeholder 3">
            <a:extLst>
              <a:ext uri="{FF2B5EF4-FFF2-40B4-BE49-F238E27FC236}">
                <a16:creationId xmlns:a16="http://schemas.microsoft.com/office/drawing/2014/main" id="{E06838D3-6BEE-4FB7-ACDA-688FE7B48EC0}"/>
              </a:ext>
            </a:extLst>
          </p:cNvPr>
          <p:cNvSpPr>
            <a:spLocks noGrp="1"/>
          </p:cNvSpPr>
          <p:nvPr>
            <p:ph type="body" sz="quarter" idx="11"/>
          </p:nvPr>
        </p:nvSpPr>
        <p:spPr>
          <a:xfrm>
            <a:off x="227966" y="5411885"/>
            <a:ext cx="8686800" cy="1330367"/>
          </a:xfrm>
        </p:spPr>
        <p:txBody>
          <a:bodyPr>
            <a:normAutofit/>
          </a:bodyPr>
          <a:lstStyle/>
          <a:p>
            <a:pPr marL="0" indent="0">
              <a:buNone/>
            </a:pPr>
            <a:r>
              <a:rPr lang="en-US" dirty="0"/>
              <a:t>The users can define a VOI set when the ‘display result’ module is in the result summary mode.</a:t>
            </a:r>
          </a:p>
          <a:p>
            <a:r>
              <a:rPr lang="en-US" sz="1400" dirty="0"/>
              <a:t>Select the ‘set a new VOI set’ tab under ‘VOIs’</a:t>
            </a:r>
          </a:p>
          <a:p>
            <a:r>
              <a:rPr lang="en-US" sz="1400" dirty="0"/>
              <a:t>Check the VOIs to include in the new set: L/R/W GUIs for bulk operations of the left, right, and whole (i.e., left-right merged) VOIs, respectively; Hit a checkbox to set it ‘on’ (filled) or ‘off’ (blank) one-by-one</a:t>
            </a:r>
          </a:p>
          <a:p>
            <a:r>
              <a:rPr lang="en-US" sz="1400" dirty="0"/>
              <a:t>Empty the tab (Set a VOI set? …) and enter a concise name. Note that the name of current VOIs set (FS81_v2) will be prepended automatically (i.e., </a:t>
            </a:r>
            <a:r>
              <a:rPr lang="en-US" sz="1400" dirty="0" err="1"/>
              <a:t>All_w_noWM</a:t>
            </a:r>
            <a:r>
              <a:rPr lang="en-US" sz="1400" dirty="0"/>
              <a:t> alone was entered in this case)</a:t>
            </a:r>
          </a:p>
        </p:txBody>
      </p:sp>
      <p:pic>
        <p:nvPicPr>
          <p:cNvPr id="6" name="Picture 5">
            <a:extLst>
              <a:ext uri="{FF2B5EF4-FFF2-40B4-BE49-F238E27FC236}">
                <a16:creationId xmlns:a16="http://schemas.microsoft.com/office/drawing/2014/main" id="{59C8DD66-A3FF-4988-A94E-70ED40D60BCC}"/>
              </a:ext>
            </a:extLst>
          </p:cNvPr>
          <p:cNvPicPr>
            <a:picLocks noChangeAspect="1"/>
          </p:cNvPicPr>
          <p:nvPr/>
        </p:nvPicPr>
        <p:blipFill>
          <a:blip r:embed="rId3"/>
          <a:stretch>
            <a:fillRect/>
          </a:stretch>
        </p:blipFill>
        <p:spPr>
          <a:xfrm>
            <a:off x="20078" y="1762303"/>
            <a:ext cx="1217143" cy="548572"/>
          </a:xfrm>
          <a:prstGeom prst="rect">
            <a:avLst/>
          </a:prstGeom>
        </p:spPr>
      </p:pic>
      <p:pic>
        <p:nvPicPr>
          <p:cNvPr id="8" name="Picture 7">
            <a:extLst>
              <a:ext uri="{FF2B5EF4-FFF2-40B4-BE49-F238E27FC236}">
                <a16:creationId xmlns:a16="http://schemas.microsoft.com/office/drawing/2014/main" id="{3D22EEDC-DD89-40ED-AA7B-9BAE59CF86C3}"/>
              </a:ext>
            </a:extLst>
          </p:cNvPr>
          <p:cNvPicPr>
            <a:picLocks noChangeAspect="1"/>
          </p:cNvPicPr>
          <p:nvPr/>
        </p:nvPicPr>
        <p:blipFill>
          <a:blip r:embed="rId4"/>
          <a:stretch>
            <a:fillRect/>
          </a:stretch>
        </p:blipFill>
        <p:spPr>
          <a:xfrm>
            <a:off x="20078" y="3872840"/>
            <a:ext cx="1217143" cy="674286"/>
          </a:xfrm>
          <a:prstGeom prst="rect">
            <a:avLst/>
          </a:prstGeom>
        </p:spPr>
      </p:pic>
    </p:spTree>
    <p:extLst>
      <p:ext uri="{BB962C8B-B14F-4D97-AF65-F5344CB8AC3E}">
        <p14:creationId xmlns:p14="http://schemas.microsoft.com/office/powerpoint/2010/main" val="1302053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D08B-715D-4A16-AC05-5967FDFBAC27}"/>
              </a:ext>
            </a:extLst>
          </p:cNvPr>
          <p:cNvSpPr>
            <a:spLocks noGrp="1"/>
          </p:cNvSpPr>
          <p:nvPr>
            <p:ph type="title"/>
          </p:nvPr>
        </p:nvSpPr>
        <p:spPr/>
        <p:txBody>
          <a:bodyPr/>
          <a:lstStyle/>
          <a:p>
            <a:r>
              <a:rPr lang="en-US" dirty="0"/>
              <a:t>Generation of XY Plots</a:t>
            </a:r>
          </a:p>
        </p:txBody>
      </p:sp>
      <p:pic>
        <p:nvPicPr>
          <p:cNvPr id="5" name="Content Placeholder 4">
            <a:extLst>
              <a:ext uri="{FF2B5EF4-FFF2-40B4-BE49-F238E27FC236}">
                <a16:creationId xmlns:a16="http://schemas.microsoft.com/office/drawing/2014/main" id="{1E413D9B-AF4D-4F26-88FB-4EA602C83BB2}"/>
              </a:ext>
            </a:extLst>
          </p:cNvPr>
          <p:cNvPicPr>
            <a:picLocks noGrp="1" noChangeAspect="1"/>
          </p:cNvPicPr>
          <p:nvPr>
            <p:ph sz="half" idx="1"/>
          </p:nvPr>
        </p:nvPicPr>
        <p:blipFill>
          <a:blip r:embed="rId2"/>
          <a:stretch>
            <a:fillRect/>
          </a:stretch>
        </p:blipFill>
        <p:spPr>
          <a:xfrm>
            <a:off x="659736" y="1041400"/>
            <a:ext cx="3709727" cy="5211763"/>
          </a:xfrm>
          <a:prstGeom prst="rect">
            <a:avLst/>
          </a:prstGeom>
        </p:spPr>
      </p:pic>
      <p:sp>
        <p:nvSpPr>
          <p:cNvPr id="4" name="Content Placeholder 3">
            <a:extLst>
              <a:ext uri="{FF2B5EF4-FFF2-40B4-BE49-F238E27FC236}">
                <a16:creationId xmlns:a16="http://schemas.microsoft.com/office/drawing/2014/main" id="{EDB06906-B2FF-4107-84A6-83184916DEE9}"/>
              </a:ext>
            </a:extLst>
          </p:cNvPr>
          <p:cNvSpPr>
            <a:spLocks noGrp="1"/>
          </p:cNvSpPr>
          <p:nvPr>
            <p:ph sz="half" idx="2"/>
          </p:nvPr>
        </p:nvSpPr>
        <p:spPr/>
        <p:txBody>
          <a:bodyPr/>
          <a:lstStyle/>
          <a:p>
            <a:r>
              <a:rPr lang="en-US" dirty="0"/>
              <a:t>Once ‘Save’ is done, ‘Not-right’ GUIs blinks in pink on the </a:t>
            </a:r>
            <a:r>
              <a:rPr lang="en-US" dirty="0" err="1"/>
              <a:t>disp.Res</a:t>
            </a:r>
            <a:r>
              <a:rPr lang="en-US" dirty="0"/>
              <a:t> module</a:t>
            </a:r>
          </a:p>
          <a:p>
            <a:pPr lvl="1"/>
            <a:r>
              <a:rPr lang="en-US" dirty="0"/>
              <a:t>Make corrections until the </a:t>
            </a:r>
            <a:r>
              <a:rPr lang="en-US" dirty="0" err="1"/>
              <a:t>sumRes.m</a:t>
            </a:r>
            <a:r>
              <a:rPr lang="en-US" dirty="0"/>
              <a:t> is updated</a:t>
            </a:r>
          </a:p>
          <a:p>
            <a:r>
              <a:rPr lang="en-US" dirty="0"/>
              <a:t>If successful, the executable lines will be inserted to the </a:t>
            </a:r>
            <a:r>
              <a:rPr lang="en-US" dirty="0" err="1"/>
              <a:t>sumRes.m</a:t>
            </a:r>
            <a:r>
              <a:rPr lang="en-US" dirty="0"/>
              <a:t> file (and opened) </a:t>
            </a:r>
          </a:p>
          <a:p>
            <a:pPr lvl="1"/>
            <a:r>
              <a:rPr lang="en-US" dirty="0"/>
              <a:t>No need to check the executable lines (it’s IDAE’s responsibility)</a:t>
            </a:r>
          </a:p>
          <a:p>
            <a:pPr lvl="1"/>
            <a:r>
              <a:rPr lang="en-US" dirty="0"/>
              <a:t>The user can add command lines (second panel) for make-up</a:t>
            </a:r>
          </a:p>
          <a:p>
            <a:pPr lvl="2"/>
            <a:r>
              <a:rPr lang="en-US" dirty="0"/>
              <a:t>In this example, command lines for x- and y-labels were added. The third line is to make dots bigger </a:t>
            </a:r>
          </a:p>
          <a:p>
            <a:pPr lvl="2"/>
            <a:r>
              <a:rPr lang="en-US" dirty="0"/>
              <a:t>Hit ‘make-ups’ GUI of the </a:t>
            </a:r>
            <a:r>
              <a:rPr lang="en-US" dirty="0" err="1"/>
              <a:t>disp.Res</a:t>
            </a:r>
            <a:r>
              <a:rPr lang="en-US" dirty="0"/>
              <a:t> module to display useful sample command lines</a:t>
            </a:r>
          </a:p>
          <a:p>
            <a:pPr lvl="2"/>
            <a:r>
              <a:rPr lang="en-US" dirty="0"/>
              <a:t>The users can test / add the command lines after generation of the plot.</a:t>
            </a:r>
          </a:p>
          <a:p>
            <a:pPr lvl="1"/>
            <a:r>
              <a:rPr lang="en-US" dirty="0"/>
              <a:t>Make sure to save the </a:t>
            </a:r>
            <a:r>
              <a:rPr lang="en-US" dirty="0" err="1"/>
              <a:t>sum.Res</a:t>
            </a:r>
            <a:r>
              <a:rPr lang="en-US" dirty="0"/>
              <a:t> file, if any changes are made</a:t>
            </a:r>
          </a:p>
          <a:p>
            <a:r>
              <a:rPr lang="en-US" dirty="0"/>
              <a:t>Hit ‘Perform’ GUI of the sumRes module (arrow, 3</a:t>
            </a:r>
            <a:r>
              <a:rPr lang="en-US" baseline="30000" dirty="0"/>
              <a:t>rd</a:t>
            </a:r>
            <a:r>
              <a:rPr lang="en-US" dirty="0"/>
              <a:t> panel)</a:t>
            </a:r>
          </a:p>
          <a:p>
            <a:r>
              <a:rPr lang="en-US" dirty="0"/>
              <a:t>Repeat the sumRes sessions, as needed.</a:t>
            </a:r>
          </a:p>
        </p:txBody>
      </p:sp>
    </p:spTree>
    <p:extLst>
      <p:ext uri="{BB962C8B-B14F-4D97-AF65-F5344CB8AC3E}">
        <p14:creationId xmlns:p14="http://schemas.microsoft.com/office/powerpoint/2010/main" val="684643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96D4-B691-4412-BE5F-D4885DF39D5B}"/>
              </a:ext>
            </a:extLst>
          </p:cNvPr>
          <p:cNvSpPr>
            <a:spLocks noGrp="1"/>
          </p:cNvSpPr>
          <p:nvPr>
            <p:ph type="title"/>
          </p:nvPr>
        </p:nvSpPr>
        <p:spPr/>
        <p:txBody>
          <a:bodyPr/>
          <a:lstStyle/>
          <a:p>
            <a:r>
              <a:rPr lang="en-US"/>
              <a:t>Preparation of </a:t>
            </a:r>
            <a:r>
              <a:rPr lang="en-US" err="1"/>
              <a:t>startup.m</a:t>
            </a:r>
            <a:endParaRPr lang="en-US"/>
          </a:p>
        </p:txBody>
      </p:sp>
      <p:sp>
        <p:nvSpPr>
          <p:cNvPr id="6" name="Content Placeholder 5">
            <a:extLst>
              <a:ext uri="{FF2B5EF4-FFF2-40B4-BE49-F238E27FC236}">
                <a16:creationId xmlns:a16="http://schemas.microsoft.com/office/drawing/2014/main" id="{1F0AF8D4-99AA-4172-8709-7640CA884C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832550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93C3-3FDC-4E1A-8146-31E852F4B382}"/>
              </a:ext>
            </a:extLst>
          </p:cNvPr>
          <p:cNvSpPr>
            <a:spLocks noGrp="1"/>
          </p:cNvSpPr>
          <p:nvPr>
            <p:ph type="title"/>
          </p:nvPr>
        </p:nvSpPr>
        <p:spPr/>
        <p:txBody>
          <a:bodyPr/>
          <a:lstStyle/>
          <a:p>
            <a:r>
              <a:rPr lang="en-US" dirty="0"/>
              <a:t>Preparation for Histograms</a:t>
            </a:r>
          </a:p>
        </p:txBody>
      </p:sp>
      <p:sp>
        <p:nvSpPr>
          <p:cNvPr id="4" name="Content Placeholder 3">
            <a:extLst>
              <a:ext uri="{FF2B5EF4-FFF2-40B4-BE49-F238E27FC236}">
                <a16:creationId xmlns:a16="http://schemas.microsoft.com/office/drawing/2014/main" id="{27DD2507-8242-4932-948A-564C8EF47357}"/>
              </a:ext>
            </a:extLst>
          </p:cNvPr>
          <p:cNvSpPr>
            <a:spLocks noGrp="1"/>
          </p:cNvSpPr>
          <p:nvPr>
            <p:ph sz="half" idx="2"/>
          </p:nvPr>
        </p:nvSpPr>
        <p:spPr>
          <a:xfrm>
            <a:off x="4629150" y="1041011"/>
            <a:ext cx="4114800" cy="5593705"/>
          </a:xfrm>
        </p:spPr>
        <p:txBody>
          <a:bodyPr>
            <a:normAutofit/>
          </a:bodyPr>
          <a:lstStyle/>
          <a:p>
            <a:r>
              <a:rPr lang="en-US" dirty="0"/>
              <a:t>Presentation of the demonstration case:</a:t>
            </a:r>
          </a:p>
          <a:p>
            <a:pPr lvl="1"/>
            <a:r>
              <a:rPr lang="en-US" dirty="0"/>
              <a:t>To generate histograms of regional V</a:t>
            </a:r>
            <a:r>
              <a:rPr lang="en-US" baseline="-25000" dirty="0"/>
              <a:t>T</a:t>
            </a:r>
            <a:r>
              <a:rPr lang="en-US" dirty="0"/>
              <a:t> values of two groups side by side, in an ascending order of Group C under a new section of ‘Figures for Manuscript #1’</a:t>
            </a:r>
          </a:p>
          <a:p>
            <a:r>
              <a:rPr lang="en-US" dirty="0"/>
              <a:t>On the </a:t>
            </a:r>
            <a:r>
              <a:rPr lang="en-US" dirty="0" err="1"/>
              <a:t>disp.Res</a:t>
            </a:r>
            <a:r>
              <a:rPr lang="en-US" dirty="0"/>
              <a:t> module:</a:t>
            </a:r>
          </a:p>
          <a:p>
            <a:pPr lvl="1"/>
            <a:r>
              <a:rPr lang="en-US" dirty="0"/>
              <a:t>Select ‘histograms’ tab</a:t>
            </a:r>
          </a:p>
          <a:p>
            <a:pPr lvl="1"/>
            <a:r>
              <a:rPr lang="en-US" dirty="0"/>
              <a:t>For Data #1 (upper panel):</a:t>
            </a:r>
          </a:p>
          <a:p>
            <a:pPr lvl="2"/>
            <a:r>
              <a:rPr lang="en-US" dirty="0"/>
              <a:t>Select the method and variable to repot</a:t>
            </a:r>
          </a:p>
          <a:p>
            <a:pPr lvl="3"/>
            <a:r>
              <a:rPr lang="en-US" dirty="0"/>
              <a:t>Use the line of 2</a:t>
            </a:r>
            <a:r>
              <a:rPr lang="en-US" baseline="30000" dirty="0"/>
              <a:t>nd</a:t>
            </a:r>
            <a:r>
              <a:rPr lang="en-US" dirty="0"/>
              <a:t> var to calculate relational variables, if needed</a:t>
            </a:r>
          </a:p>
          <a:p>
            <a:pPr lvl="2"/>
            <a:r>
              <a:rPr lang="en-US" dirty="0"/>
              <a:t>Select Group C for data #1</a:t>
            </a:r>
          </a:p>
          <a:p>
            <a:pPr lvl="2"/>
            <a:r>
              <a:rPr lang="en-US" dirty="0"/>
              <a:t>Select PET #1 (=baseline scan)</a:t>
            </a:r>
          </a:p>
          <a:p>
            <a:pPr lvl="1"/>
            <a:r>
              <a:rPr lang="en-US" dirty="0"/>
              <a:t>For Data #2 (middle panel):</a:t>
            </a:r>
          </a:p>
          <a:p>
            <a:pPr lvl="2"/>
            <a:r>
              <a:rPr lang="en-US" dirty="0"/>
              <a:t>Hit ‘2</a:t>
            </a:r>
            <a:r>
              <a:rPr lang="en-US" baseline="30000" dirty="0"/>
              <a:t>nd</a:t>
            </a:r>
            <a:r>
              <a:rPr lang="en-US" dirty="0"/>
              <a:t> var’ GUI to display ‘data #2’</a:t>
            </a:r>
          </a:p>
          <a:p>
            <a:pPr lvl="2"/>
            <a:r>
              <a:rPr lang="en-US" dirty="0"/>
              <a:t>Select Group S this time.</a:t>
            </a:r>
          </a:p>
          <a:p>
            <a:pPr lvl="1"/>
            <a:r>
              <a:rPr lang="en-US" dirty="0"/>
              <a:t>Options are quite self explanatory</a:t>
            </a:r>
          </a:p>
          <a:p>
            <a:pPr lvl="2"/>
            <a:r>
              <a:rPr lang="en-US" dirty="0"/>
              <a:t>Multiple options may be selected (denoted by * if selected). And display ‘done!’ tab (bottom)</a:t>
            </a:r>
          </a:p>
          <a:p>
            <a:pPr lvl="1"/>
            <a:r>
              <a:rPr lang="en-US" dirty="0"/>
              <a:t>Select ‘2. New section below </a:t>
            </a:r>
            <a:r>
              <a:rPr lang="en-US" dirty="0" err="1"/>
              <a:t>S#x</a:t>
            </a:r>
            <a:r>
              <a:rPr lang="en-US" dirty="0"/>
              <a:t>’ to place the section in the intended location in the file</a:t>
            </a:r>
          </a:p>
          <a:p>
            <a:pPr lvl="2"/>
            <a:r>
              <a:rPr lang="en-US" dirty="0"/>
              <a:t>Because it was intended to create a new section in this example</a:t>
            </a:r>
          </a:p>
          <a:p>
            <a:pPr lvl="2"/>
            <a:r>
              <a:rPr lang="en-US" dirty="0"/>
              <a:t>Correct errors at GUIs that blink in pink when to ‘Save’ the subsection</a:t>
            </a:r>
          </a:p>
        </p:txBody>
      </p:sp>
      <p:pic>
        <p:nvPicPr>
          <p:cNvPr id="15" name="Content Placeholder 14">
            <a:extLst>
              <a:ext uri="{FF2B5EF4-FFF2-40B4-BE49-F238E27FC236}">
                <a16:creationId xmlns:a16="http://schemas.microsoft.com/office/drawing/2014/main" id="{25BC61C5-3DFC-4435-B42C-F24BA74CBC0C}"/>
              </a:ext>
            </a:extLst>
          </p:cNvPr>
          <p:cNvPicPr>
            <a:picLocks noGrp="1" noChangeAspect="1"/>
          </p:cNvPicPr>
          <p:nvPr>
            <p:ph sz="half" idx="1"/>
          </p:nvPr>
        </p:nvPicPr>
        <p:blipFill>
          <a:blip r:embed="rId3"/>
          <a:stretch>
            <a:fillRect/>
          </a:stretch>
        </p:blipFill>
        <p:spPr>
          <a:xfrm>
            <a:off x="457200" y="1405386"/>
            <a:ext cx="4114800" cy="4483790"/>
          </a:xfrm>
          <a:prstGeom prst="rect">
            <a:avLst/>
          </a:prstGeom>
        </p:spPr>
      </p:pic>
    </p:spTree>
    <p:extLst>
      <p:ext uri="{BB962C8B-B14F-4D97-AF65-F5344CB8AC3E}">
        <p14:creationId xmlns:p14="http://schemas.microsoft.com/office/powerpoint/2010/main" val="2623841187"/>
      </p:ext>
    </p:extLst>
  </p:cSld>
  <p:clrMapOvr>
    <a:masterClrMapping/>
  </p:clrMapOvr>
  <p:extLst>
    <p:ext uri="{6950BFC3-D8DA-4A85-94F7-54DA5524770B}">
      <p188:commentRel xmlns:p188="http://schemas.microsoft.com/office/powerpoint/2018/8/main" r:id="rId2"/>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6906-1193-4DAA-8205-14491E2B3A49}"/>
              </a:ext>
            </a:extLst>
          </p:cNvPr>
          <p:cNvSpPr>
            <a:spLocks noGrp="1"/>
          </p:cNvSpPr>
          <p:nvPr>
            <p:ph type="title"/>
          </p:nvPr>
        </p:nvSpPr>
        <p:spPr/>
        <p:txBody>
          <a:bodyPr/>
          <a:lstStyle/>
          <a:p>
            <a:r>
              <a:rPr lang="en-US" dirty="0"/>
              <a:t>Generation of Histograms</a:t>
            </a:r>
          </a:p>
        </p:txBody>
      </p:sp>
      <p:sp>
        <p:nvSpPr>
          <p:cNvPr id="4" name="Content Placeholder 3">
            <a:extLst>
              <a:ext uri="{FF2B5EF4-FFF2-40B4-BE49-F238E27FC236}">
                <a16:creationId xmlns:a16="http://schemas.microsoft.com/office/drawing/2014/main" id="{1DA97404-CB42-4235-AD64-A55F3858C9C5}"/>
              </a:ext>
            </a:extLst>
          </p:cNvPr>
          <p:cNvSpPr>
            <a:spLocks noGrp="1"/>
          </p:cNvSpPr>
          <p:nvPr>
            <p:ph sz="half" idx="2"/>
          </p:nvPr>
        </p:nvSpPr>
        <p:spPr>
          <a:xfrm>
            <a:off x="4629150" y="1041011"/>
            <a:ext cx="4114800" cy="5758510"/>
          </a:xfrm>
        </p:spPr>
        <p:txBody>
          <a:bodyPr>
            <a:normAutofit/>
          </a:bodyPr>
          <a:lstStyle/>
          <a:p>
            <a:r>
              <a:rPr lang="en-US" dirty="0"/>
              <a:t>When successfully saved, the file (</a:t>
            </a:r>
            <a:r>
              <a:rPr lang="en-US" dirty="0" err="1"/>
              <a:t>sumRes.m</a:t>
            </a:r>
            <a:r>
              <a:rPr lang="en-US" dirty="0"/>
              <a:t>) will open for checking / editing</a:t>
            </a:r>
          </a:p>
          <a:p>
            <a:pPr lvl="1"/>
            <a:r>
              <a:rPr lang="en-US" dirty="0"/>
              <a:t>First, revise the section and subsection titles according to the user’s preferences</a:t>
            </a:r>
          </a:p>
          <a:p>
            <a:pPr lvl="1"/>
            <a:r>
              <a:rPr lang="en-US" dirty="0"/>
              <a:t>Some option strings require edition as written in the ‘task option’ menu bar</a:t>
            </a:r>
          </a:p>
          <a:p>
            <a:pPr lvl="2"/>
            <a:r>
              <a:rPr lang="en-US" dirty="0"/>
              <a:t>In this example, ‘</a:t>
            </a:r>
            <a:r>
              <a:rPr lang="en-US" dirty="0" err="1"/>
              <a:t>ascendingx</a:t>
            </a:r>
            <a:r>
              <a:rPr lang="en-US" dirty="0"/>
              <a:t>’ has to be revised to ‘asending1’ to sort regions by regional mean V</a:t>
            </a:r>
            <a:r>
              <a:rPr lang="en-US" baseline="-25000" dirty="0"/>
              <a:t>T</a:t>
            </a:r>
            <a:r>
              <a:rPr lang="en-US" dirty="0"/>
              <a:t> values of Group C (= the intention)</a:t>
            </a:r>
          </a:p>
          <a:p>
            <a:pPr lvl="3"/>
            <a:r>
              <a:rPr lang="en-US" dirty="0"/>
              <a:t>Warning messages will be issued if option strings that require editions are left unchanged.</a:t>
            </a:r>
          </a:p>
          <a:p>
            <a:pPr lvl="1"/>
            <a:r>
              <a:rPr lang="en-US" dirty="0"/>
              <a:t>Then, hit ‘Perform’ GUI of the sumRes module to generate the histograms (middle panel)</a:t>
            </a:r>
          </a:p>
          <a:p>
            <a:r>
              <a:rPr lang="en-US" dirty="0"/>
              <a:t>Try and error approach for figure make-ups:</a:t>
            </a:r>
          </a:p>
          <a:p>
            <a:pPr lvl="1"/>
            <a:r>
              <a:rPr lang="en-US" dirty="0"/>
              <a:t>List points of improvements</a:t>
            </a:r>
          </a:p>
          <a:p>
            <a:pPr lvl="2"/>
            <a:r>
              <a:rPr lang="en-US" dirty="0"/>
              <a:t>The y-axis label is missing</a:t>
            </a:r>
          </a:p>
          <a:p>
            <a:pPr lvl="2"/>
            <a:r>
              <a:rPr lang="en-US" dirty="0"/>
              <a:t>Region labels are not readable</a:t>
            </a:r>
          </a:p>
          <a:p>
            <a:pPr lvl="2"/>
            <a:r>
              <a:rPr lang="en-US" dirty="0"/>
              <a:t>Histograms are too close to each other</a:t>
            </a:r>
          </a:p>
          <a:p>
            <a:pPr lvl="2"/>
            <a:r>
              <a:rPr lang="en-US" dirty="0"/>
              <a:t>Legend is missing</a:t>
            </a:r>
          </a:p>
          <a:p>
            <a:pPr lvl="1"/>
            <a:r>
              <a:rPr lang="en-US" dirty="0"/>
              <a:t>Hit ‘make-ups’ GUI of the </a:t>
            </a:r>
            <a:r>
              <a:rPr lang="en-US" dirty="0" err="1"/>
              <a:t>disp.Res</a:t>
            </a:r>
            <a:r>
              <a:rPr lang="en-US" dirty="0"/>
              <a:t> module (bottom) to display suggested lines for make-ups</a:t>
            </a:r>
          </a:p>
          <a:p>
            <a:pPr lvl="2"/>
            <a:r>
              <a:rPr lang="en-US" dirty="0"/>
              <a:t>Copy / paste the lines for above list to the </a:t>
            </a:r>
            <a:r>
              <a:rPr lang="en-US" dirty="0" err="1"/>
              <a:t>sumRes.m</a:t>
            </a:r>
            <a:r>
              <a:rPr lang="en-US" dirty="0"/>
              <a:t> file and fine tune values </a:t>
            </a:r>
          </a:p>
          <a:p>
            <a:pPr lvl="2"/>
            <a:r>
              <a:rPr lang="en-US" dirty="0"/>
              <a:t>Acceptably good make-up lines are shown in bottom panel. See the next slide together with the ANOVA table</a:t>
            </a:r>
          </a:p>
          <a:p>
            <a:pPr lvl="2"/>
            <a:endParaRPr lang="en-US" dirty="0"/>
          </a:p>
          <a:p>
            <a:pPr lvl="1"/>
            <a:endParaRPr lang="en-US" dirty="0"/>
          </a:p>
        </p:txBody>
      </p:sp>
      <p:pic>
        <p:nvPicPr>
          <p:cNvPr id="12" name="Content Placeholder 11">
            <a:extLst>
              <a:ext uri="{FF2B5EF4-FFF2-40B4-BE49-F238E27FC236}">
                <a16:creationId xmlns:a16="http://schemas.microsoft.com/office/drawing/2014/main" id="{810B6908-3C9D-48B1-A094-BD1B8B50E814}"/>
              </a:ext>
            </a:extLst>
          </p:cNvPr>
          <p:cNvPicPr>
            <a:picLocks noGrp="1" noChangeAspect="1"/>
          </p:cNvPicPr>
          <p:nvPr>
            <p:ph sz="half" idx="1"/>
          </p:nvPr>
        </p:nvPicPr>
        <p:blipFill>
          <a:blip r:embed="rId2"/>
          <a:stretch>
            <a:fillRect/>
          </a:stretch>
        </p:blipFill>
        <p:spPr>
          <a:xfrm>
            <a:off x="457200" y="1265618"/>
            <a:ext cx="4114800" cy="4763327"/>
          </a:xfrm>
          <a:prstGeom prst="rect">
            <a:avLst/>
          </a:prstGeom>
        </p:spPr>
      </p:pic>
    </p:spTree>
    <p:extLst>
      <p:ext uri="{BB962C8B-B14F-4D97-AF65-F5344CB8AC3E}">
        <p14:creationId xmlns:p14="http://schemas.microsoft.com/office/powerpoint/2010/main" val="17557713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D0AA-7771-46E4-8594-6E14EE20B6CF}"/>
              </a:ext>
            </a:extLst>
          </p:cNvPr>
          <p:cNvSpPr>
            <a:spLocks noGrp="1"/>
          </p:cNvSpPr>
          <p:nvPr>
            <p:ph type="title"/>
          </p:nvPr>
        </p:nvSpPr>
        <p:spPr/>
        <p:txBody>
          <a:bodyPr>
            <a:normAutofit fontScale="90000"/>
          </a:bodyPr>
          <a:lstStyle/>
          <a:p>
            <a:r>
              <a:rPr lang="en-US" dirty="0"/>
              <a:t>Example Histograms</a:t>
            </a:r>
          </a:p>
        </p:txBody>
      </p:sp>
      <p:pic>
        <p:nvPicPr>
          <p:cNvPr id="6" name="Content Placeholder 5">
            <a:extLst>
              <a:ext uri="{FF2B5EF4-FFF2-40B4-BE49-F238E27FC236}">
                <a16:creationId xmlns:a16="http://schemas.microsoft.com/office/drawing/2014/main" id="{6D9ED02C-765A-4D05-85A9-54109D1F92E6}"/>
              </a:ext>
            </a:extLst>
          </p:cNvPr>
          <p:cNvPicPr>
            <a:picLocks noGrp="1" noChangeAspect="1"/>
          </p:cNvPicPr>
          <p:nvPr>
            <p:ph idx="1"/>
          </p:nvPr>
        </p:nvPicPr>
        <p:blipFill>
          <a:blip r:embed="rId2"/>
          <a:stretch>
            <a:fillRect/>
          </a:stretch>
        </p:blipFill>
        <p:spPr>
          <a:xfrm>
            <a:off x="628650" y="1025268"/>
            <a:ext cx="7886700" cy="2957512"/>
          </a:xfrm>
          <a:solidFill>
            <a:schemeClr val="bg1"/>
          </a:solidFill>
        </p:spPr>
      </p:pic>
      <p:sp>
        <p:nvSpPr>
          <p:cNvPr id="4" name="Text Placeholder 3">
            <a:extLst>
              <a:ext uri="{FF2B5EF4-FFF2-40B4-BE49-F238E27FC236}">
                <a16:creationId xmlns:a16="http://schemas.microsoft.com/office/drawing/2014/main" id="{31443F30-100A-4003-BFF5-6E404D709485}"/>
              </a:ext>
            </a:extLst>
          </p:cNvPr>
          <p:cNvSpPr>
            <a:spLocks noGrp="1"/>
          </p:cNvSpPr>
          <p:nvPr>
            <p:ph type="body" sz="quarter" idx="11"/>
          </p:nvPr>
        </p:nvSpPr>
        <p:spPr>
          <a:xfrm>
            <a:off x="227966" y="5534246"/>
            <a:ext cx="8686800" cy="1066359"/>
          </a:xfrm>
        </p:spPr>
        <p:txBody>
          <a:bodyPr/>
          <a:lstStyle/>
          <a:p>
            <a:r>
              <a:rPr lang="en-US" dirty="0"/>
              <a:t>Histograms from the example case after make-ups. </a:t>
            </a:r>
          </a:p>
          <a:p>
            <a:r>
              <a:rPr lang="en-US" dirty="0"/>
              <a:t>The ANOVA table shows strong group and region effects in the dataset.</a:t>
            </a:r>
          </a:p>
        </p:txBody>
      </p:sp>
      <p:pic>
        <p:nvPicPr>
          <p:cNvPr id="8" name="Picture 7">
            <a:extLst>
              <a:ext uri="{FF2B5EF4-FFF2-40B4-BE49-F238E27FC236}">
                <a16:creationId xmlns:a16="http://schemas.microsoft.com/office/drawing/2014/main" id="{EB8AB135-994E-46E0-AFAA-EF512C353E95}"/>
              </a:ext>
            </a:extLst>
          </p:cNvPr>
          <p:cNvPicPr>
            <a:picLocks noChangeAspect="1"/>
          </p:cNvPicPr>
          <p:nvPr/>
        </p:nvPicPr>
        <p:blipFill>
          <a:blip r:embed="rId3"/>
          <a:stretch>
            <a:fillRect/>
          </a:stretch>
        </p:blipFill>
        <p:spPr>
          <a:xfrm>
            <a:off x="1862470" y="4051049"/>
            <a:ext cx="5334000" cy="1356360"/>
          </a:xfrm>
          <a:prstGeom prst="rect">
            <a:avLst/>
          </a:prstGeom>
        </p:spPr>
      </p:pic>
    </p:spTree>
    <p:extLst>
      <p:ext uri="{BB962C8B-B14F-4D97-AF65-F5344CB8AC3E}">
        <p14:creationId xmlns:p14="http://schemas.microsoft.com/office/powerpoint/2010/main" val="803564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6C1B-6D7E-4EA4-A6BB-679F24FED056}"/>
              </a:ext>
            </a:extLst>
          </p:cNvPr>
          <p:cNvSpPr>
            <a:spLocks noGrp="1"/>
          </p:cNvSpPr>
          <p:nvPr>
            <p:ph type="title"/>
          </p:nvPr>
        </p:nvSpPr>
        <p:spPr/>
        <p:txBody>
          <a:bodyPr>
            <a:normAutofit/>
          </a:bodyPr>
          <a:lstStyle/>
          <a:p>
            <a:r>
              <a:rPr lang="en-US" sz="3200" dirty="0"/>
              <a:t>Example Box Plots</a:t>
            </a:r>
          </a:p>
        </p:txBody>
      </p:sp>
      <p:sp>
        <p:nvSpPr>
          <p:cNvPr id="4" name="Text Placeholder 3">
            <a:extLst>
              <a:ext uri="{FF2B5EF4-FFF2-40B4-BE49-F238E27FC236}">
                <a16:creationId xmlns:a16="http://schemas.microsoft.com/office/drawing/2014/main" id="{0EBD35CC-8380-42CD-921A-BEA967EFF0A3}"/>
              </a:ext>
            </a:extLst>
          </p:cNvPr>
          <p:cNvSpPr>
            <a:spLocks noGrp="1"/>
          </p:cNvSpPr>
          <p:nvPr>
            <p:ph type="body" sz="quarter" idx="11"/>
          </p:nvPr>
        </p:nvSpPr>
        <p:spPr>
          <a:xfrm>
            <a:off x="227966" y="4673009"/>
            <a:ext cx="8686800" cy="1927597"/>
          </a:xfrm>
        </p:spPr>
        <p:txBody>
          <a:bodyPr/>
          <a:lstStyle/>
          <a:p>
            <a:r>
              <a:rPr lang="en-US" dirty="0"/>
              <a:t>For generation of ‘box plots’, follow the procedures of histogram sessions, except that the box plots option have less sub-options.  </a:t>
            </a:r>
          </a:p>
          <a:p>
            <a:r>
              <a:rPr lang="en-US" dirty="0"/>
              <a:t>The following make-up procedures were used, in addition to those applied to example histograms </a:t>
            </a:r>
          </a:p>
          <a:p>
            <a:pPr lvl="1"/>
            <a:r>
              <a:rPr lang="en-US" dirty="0"/>
              <a:t>To find ‘boxes’:  &gt;&gt; h = </a:t>
            </a:r>
            <a:r>
              <a:rPr lang="en-US" dirty="0" err="1"/>
              <a:t>findobj</a:t>
            </a:r>
            <a:r>
              <a:rPr lang="en-US" dirty="0"/>
              <a:t>(</a:t>
            </a:r>
            <a:r>
              <a:rPr lang="en-US" dirty="0" err="1"/>
              <a:t>gca</a:t>
            </a:r>
            <a:r>
              <a:rPr lang="en-US" dirty="0"/>
              <a:t>, ‘</a:t>
            </a:r>
            <a:r>
              <a:rPr lang="en-US" dirty="0" err="1"/>
              <a:t>Tag’,’Box</a:t>
            </a:r>
            <a:r>
              <a:rPr lang="en-US" dirty="0"/>
              <a:t>’);</a:t>
            </a:r>
          </a:p>
          <a:p>
            <a:pPr lvl="1"/>
            <a:r>
              <a:rPr lang="en-US" dirty="0"/>
              <a:t>Sorting h from left to right: </a:t>
            </a:r>
            <a:r>
              <a:rPr lang="en-US" dirty="0" err="1"/>
              <a:t>hps</a:t>
            </a:r>
            <a:r>
              <a:rPr lang="en-US" dirty="0"/>
              <a:t> = cell2mat(get(h, ‘</a:t>
            </a:r>
            <a:r>
              <a:rPr lang="en-US" dirty="0" err="1"/>
              <a:t>XData</a:t>
            </a:r>
            <a:r>
              <a:rPr lang="en-US" dirty="0"/>
              <a:t>’)); [x, is] = sort(</a:t>
            </a:r>
            <a:r>
              <a:rPr lang="en-US" dirty="0" err="1"/>
              <a:t>hps</a:t>
            </a:r>
            <a:r>
              <a:rPr lang="en-US" dirty="0"/>
              <a:t>(:,1)); h(</a:t>
            </a:r>
            <a:r>
              <a:rPr lang="en-US" dirty="0">
                <a:sym typeface="Wingdings" panose="05000000000000000000" pitchFamily="2" charset="2"/>
              </a:rPr>
              <a:t>:) = h(is);</a:t>
            </a:r>
          </a:p>
          <a:p>
            <a:pPr lvl="1"/>
            <a:r>
              <a:rPr lang="en-US" dirty="0">
                <a:sym typeface="Wingdings" panose="05000000000000000000" pitchFamily="2" charset="2"/>
              </a:rPr>
              <a:t>Changing colors of ‘S’ group to red: set(h(2:2:end),’</a:t>
            </a:r>
            <a:r>
              <a:rPr lang="en-US" dirty="0" err="1">
                <a:sym typeface="Wingdings" panose="05000000000000000000" pitchFamily="2" charset="2"/>
              </a:rPr>
              <a:t>Color’,’r</a:t>
            </a:r>
            <a:r>
              <a:rPr lang="en-US" dirty="0">
                <a:sym typeface="Wingdings" panose="05000000000000000000" pitchFamily="2" charset="2"/>
              </a:rPr>
              <a:t>’);</a:t>
            </a:r>
          </a:p>
          <a:p>
            <a:pPr lvl="1"/>
            <a:r>
              <a:rPr lang="en-US" dirty="0">
                <a:sym typeface="Wingdings" panose="05000000000000000000" pitchFamily="2" charset="2"/>
              </a:rPr>
              <a:t>To add the legend: legend(h(1:2), {‘Group C’,’S’});</a:t>
            </a:r>
            <a:endParaRPr lang="en-US" dirty="0"/>
          </a:p>
        </p:txBody>
      </p:sp>
      <p:pic>
        <p:nvPicPr>
          <p:cNvPr id="10" name="Content Placeholder 9">
            <a:extLst>
              <a:ext uri="{FF2B5EF4-FFF2-40B4-BE49-F238E27FC236}">
                <a16:creationId xmlns:a16="http://schemas.microsoft.com/office/drawing/2014/main" id="{64952CB0-957E-4169-AA52-38A7A7C58DB6}"/>
              </a:ext>
            </a:extLst>
          </p:cNvPr>
          <p:cNvPicPr>
            <a:picLocks noGrp="1" noChangeAspect="1"/>
          </p:cNvPicPr>
          <p:nvPr>
            <p:ph idx="1"/>
          </p:nvPr>
        </p:nvPicPr>
        <p:blipFill>
          <a:blip r:embed="rId2"/>
          <a:stretch>
            <a:fillRect/>
          </a:stretch>
        </p:blipFill>
        <p:spPr>
          <a:xfrm>
            <a:off x="628650" y="1349561"/>
            <a:ext cx="7886700" cy="2957512"/>
          </a:xfrm>
          <a:solidFill>
            <a:schemeClr val="bg1"/>
          </a:solidFill>
        </p:spPr>
      </p:pic>
    </p:spTree>
    <p:extLst>
      <p:ext uri="{BB962C8B-B14F-4D97-AF65-F5344CB8AC3E}">
        <p14:creationId xmlns:p14="http://schemas.microsoft.com/office/powerpoint/2010/main" val="4087788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F9D80EC5-9B82-4D79-82EA-B8B196E03733}"/>
              </a:ext>
            </a:extLst>
          </p:cNvPr>
          <p:cNvPicPr>
            <a:picLocks noGrp="1" noChangeAspect="1"/>
          </p:cNvPicPr>
          <p:nvPr>
            <p:ph sz="half" idx="1"/>
          </p:nvPr>
        </p:nvPicPr>
        <p:blipFill>
          <a:blip r:embed="rId4"/>
          <a:stretch>
            <a:fillRect/>
          </a:stretch>
        </p:blipFill>
        <p:spPr>
          <a:xfrm>
            <a:off x="457200" y="1413773"/>
            <a:ext cx="4114800" cy="4467017"/>
          </a:xfrm>
          <a:prstGeom prst="rect">
            <a:avLst/>
          </a:prstGeom>
        </p:spPr>
      </p:pic>
      <p:sp>
        <p:nvSpPr>
          <p:cNvPr id="2" name="Title 1">
            <a:extLst>
              <a:ext uri="{FF2B5EF4-FFF2-40B4-BE49-F238E27FC236}">
                <a16:creationId xmlns:a16="http://schemas.microsoft.com/office/drawing/2014/main" id="{64F0ABE0-A2DA-4DB5-9AB6-A5005675F057}"/>
              </a:ext>
            </a:extLst>
          </p:cNvPr>
          <p:cNvSpPr>
            <a:spLocks noGrp="1"/>
          </p:cNvSpPr>
          <p:nvPr>
            <p:ph type="title"/>
          </p:nvPr>
        </p:nvSpPr>
        <p:spPr/>
        <p:txBody>
          <a:bodyPr/>
          <a:lstStyle/>
          <a:p>
            <a:r>
              <a:rPr lang="en-US" dirty="0"/>
              <a:t>Plots of data vs. user-defined x</a:t>
            </a:r>
          </a:p>
        </p:txBody>
      </p:sp>
      <p:sp>
        <p:nvSpPr>
          <p:cNvPr id="4" name="Content Placeholder 3">
            <a:extLst>
              <a:ext uri="{FF2B5EF4-FFF2-40B4-BE49-F238E27FC236}">
                <a16:creationId xmlns:a16="http://schemas.microsoft.com/office/drawing/2014/main" id="{B5DFDD98-338D-47D0-BD4C-7CC8DD51EBE8}"/>
              </a:ext>
            </a:extLst>
          </p:cNvPr>
          <p:cNvSpPr>
            <a:spLocks noGrp="1"/>
          </p:cNvSpPr>
          <p:nvPr>
            <p:ph sz="half" idx="2"/>
          </p:nvPr>
        </p:nvSpPr>
        <p:spPr>
          <a:xfrm>
            <a:off x="4629150" y="1041011"/>
            <a:ext cx="4114800" cy="5684081"/>
          </a:xfrm>
        </p:spPr>
        <p:txBody>
          <a:bodyPr/>
          <a:lstStyle/>
          <a:p>
            <a:r>
              <a:rPr lang="en-US" dirty="0"/>
              <a:t>Demonstration case:</a:t>
            </a:r>
          </a:p>
          <a:p>
            <a:pPr lvl="1"/>
            <a:r>
              <a:rPr lang="en-US" dirty="0"/>
              <a:t>Subjects had PET scans at baseline and at three time point after a single-dose of drug A.</a:t>
            </a:r>
          </a:p>
          <a:p>
            <a:pPr lvl="2"/>
            <a:r>
              <a:rPr lang="en-US" dirty="0"/>
              <a:t>Concentrations of the drug (PK) were measured and entered to the database (</a:t>
            </a:r>
            <a:r>
              <a:rPr lang="en-US" dirty="0" err="1"/>
              <a:t>scanDB.m</a:t>
            </a:r>
            <a:r>
              <a:rPr lang="en-US" dirty="0"/>
              <a:t>) </a:t>
            </a:r>
          </a:p>
          <a:p>
            <a:pPr lvl="1"/>
            <a:r>
              <a:rPr lang="en-US" dirty="0"/>
              <a:t>To define occupancy-PK curves for the drug</a:t>
            </a:r>
          </a:p>
          <a:p>
            <a:pPr lvl="2"/>
            <a:r>
              <a:rPr lang="en-US" dirty="0"/>
              <a:t>Occupancy values at PET 2, 3, 4, will be calculated using PET 1 (no drug) as reference</a:t>
            </a:r>
          </a:p>
          <a:p>
            <a:r>
              <a:rPr lang="en-US" dirty="0"/>
              <a:t>Most variables may be defined as described before except that:</a:t>
            </a:r>
          </a:p>
          <a:p>
            <a:pPr lvl="1"/>
            <a:r>
              <a:rPr lang="en-US" dirty="0"/>
              <a:t>Variables to use for ‘</a:t>
            </a:r>
            <a:r>
              <a:rPr lang="en-US" dirty="0" err="1"/>
              <a:t>vudx</a:t>
            </a:r>
            <a:r>
              <a:rPr lang="en-US" dirty="0"/>
              <a:t>’ must be entered in the </a:t>
            </a:r>
            <a:r>
              <a:rPr lang="en-US" dirty="0" err="1"/>
              <a:t>scanDB.m</a:t>
            </a:r>
            <a:r>
              <a:rPr lang="en-US" dirty="0"/>
              <a:t> file and defined in the info lines</a:t>
            </a:r>
          </a:p>
          <a:p>
            <a:pPr lvl="2"/>
            <a:r>
              <a:rPr lang="en-US" dirty="0"/>
              <a:t>‘PK’ and ‘tD1’ are defined as shown in 2</a:t>
            </a:r>
            <a:r>
              <a:rPr lang="en-US" baseline="30000" dirty="0"/>
              <a:t>nd</a:t>
            </a:r>
            <a:r>
              <a:rPr lang="en-US" dirty="0"/>
              <a:t> panel inf this demonstration example</a:t>
            </a:r>
          </a:p>
          <a:p>
            <a:pPr lvl="2"/>
            <a:r>
              <a:rPr lang="en-US" dirty="0"/>
              <a:t>Those variables will be listed in the menu bar of ‘Variables’ of the 1</a:t>
            </a:r>
            <a:r>
              <a:rPr lang="en-US" baseline="30000" dirty="0"/>
              <a:t>st</a:t>
            </a:r>
            <a:r>
              <a:rPr lang="en-US" dirty="0"/>
              <a:t> data row (headed by ‘</a:t>
            </a:r>
            <a:r>
              <a:rPr lang="en-US" dirty="0" err="1"/>
              <a:t>vudx</a:t>
            </a:r>
            <a:r>
              <a:rPr lang="en-US" dirty="0"/>
              <a:t>’)</a:t>
            </a:r>
          </a:p>
          <a:p>
            <a:pPr lvl="2"/>
            <a:r>
              <a:rPr lang="en-US" dirty="0"/>
              <a:t>Select all variables to use (* = selected), and display ‘done!’ tab (bottom) (3</a:t>
            </a:r>
            <a:r>
              <a:rPr lang="en-US" baseline="30000" dirty="0"/>
              <a:t>rd</a:t>
            </a:r>
            <a:r>
              <a:rPr lang="en-US" dirty="0"/>
              <a:t> left)</a:t>
            </a:r>
          </a:p>
          <a:p>
            <a:pPr lvl="1"/>
            <a:r>
              <a:rPr lang="en-US" dirty="0"/>
              <a:t>Available 2-elemet variables will be displayed on the menu bar of the ‘2</a:t>
            </a:r>
            <a:r>
              <a:rPr lang="en-US" baseline="30000" dirty="0"/>
              <a:t>nd</a:t>
            </a:r>
            <a:r>
              <a:rPr lang="en-US" dirty="0"/>
              <a:t> var’ row (3</a:t>
            </a:r>
            <a:r>
              <a:rPr lang="en-US" baseline="30000" dirty="0"/>
              <a:t>rd</a:t>
            </a:r>
            <a:r>
              <a:rPr lang="en-US" dirty="0"/>
              <a:t> right)</a:t>
            </a:r>
          </a:p>
          <a:p>
            <a:pPr lvl="1"/>
            <a:r>
              <a:rPr lang="en-US" dirty="0"/>
              <a:t>Mark options (* = selected; as needed) and display ‘done!’ tab of the options (bottom)</a:t>
            </a:r>
          </a:p>
          <a:p>
            <a:pPr lvl="2"/>
            <a:r>
              <a:rPr lang="en-US" dirty="0"/>
              <a:t>Edit options as needed in </a:t>
            </a:r>
            <a:r>
              <a:rPr lang="en-US" dirty="0" err="1"/>
              <a:t>sumRes.m</a:t>
            </a:r>
            <a:r>
              <a:rPr lang="en-US" dirty="0"/>
              <a:t> file</a:t>
            </a:r>
          </a:p>
          <a:p>
            <a:pPr lvl="3"/>
            <a:r>
              <a:rPr lang="en-US" dirty="0"/>
              <a:t>Subplot[</a:t>
            </a:r>
            <a:r>
              <a:rPr lang="en-US" dirty="0" err="1"/>
              <a:t>r,c</a:t>
            </a:r>
            <a:r>
              <a:rPr lang="en-US" dirty="0"/>
              <a:t>]: replace r (# of rows) and c (# of columns with integers for sub-figures in a figure</a:t>
            </a:r>
          </a:p>
          <a:p>
            <a:pPr lvl="3"/>
            <a:r>
              <a:rPr lang="en-US" dirty="0" err="1"/>
              <a:t>Omax</a:t>
            </a:r>
            <a:r>
              <a:rPr lang="en-US" dirty="0"/>
              <a:t>=x%: replace x with a desired value</a:t>
            </a:r>
          </a:p>
        </p:txBody>
      </p:sp>
    </p:spTree>
    <p:extLst>
      <p:ext uri="{BB962C8B-B14F-4D97-AF65-F5344CB8AC3E}">
        <p14:creationId xmlns:p14="http://schemas.microsoft.com/office/powerpoint/2010/main" val="1151917267"/>
      </p:ext>
    </p:extLst>
  </p:cSld>
  <p:clrMapOvr>
    <a:masterClrMapping/>
  </p:clrMapOvr>
  <p:extLst>
    <p:ext uri="{6950BFC3-D8DA-4A85-94F7-54DA5524770B}">
      <p188:commentRel xmlns:p188="http://schemas.microsoft.com/office/powerpoint/2018/8/main" r:id="rId3"/>
    </p:ext>
  </p:extLs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6B4C9-CAD8-48D5-B7D4-2DB213D8E5E0}"/>
              </a:ext>
            </a:extLst>
          </p:cNvPr>
          <p:cNvSpPr>
            <a:spLocks noGrp="1"/>
          </p:cNvSpPr>
          <p:nvPr>
            <p:ph type="title"/>
          </p:nvPr>
        </p:nvSpPr>
        <p:spPr/>
        <p:txBody>
          <a:bodyPr/>
          <a:lstStyle/>
          <a:p>
            <a:r>
              <a:rPr lang="en-US" dirty="0"/>
              <a:t>Generation of ‘</a:t>
            </a:r>
            <a:r>
              <a:rPr lang="en-US" dirty="0" err="1"/>
              <a:t>vudx</a:t>
            </a:r>
            <a:r>
              <a:rPr lang="en-US" dirty="0"/>
              <a:t>’ Plots</a:t>
            </a:r>
          </a:p>
        </p:txBody>
      </p:sp>
      <p:pic>
        <p:nvPicPr>
          <p:cNvPr id="20" name="Content Placeholder 19">
            <a:extLst>
              <a:ext uri="{FF2B5EF4-FFF2-40B4-BE49-F238E27FC236}">
                <a16:creationId xmlns:a16="http://schemas.microsoft.com/office/drawing/2014/main" id="{321D9E5B-3849-4024-83E2-44450C189D77}"/>
              </a:ext>
            </a:extLst>
          </p:cNvPr>
          <p:cNvPicPr>
            <a:picLocks noGrp="1" noChangeAspect="1"/>
          </p:cNvPicPr>
          <p:nvPr>
            <p:ph sz="half" idx="1"/>
          </p:nvPr>
        </p:nvPicPr>
        <p:blipFill>
          <a:blip r:embed="rId2"/>
          <a:stretch>
            <a:fillRect/>
          </a:stretch>
        </p:blipFill>
        <p:spPr>
          <a:xfrm>
            <a:off x="457200" y="1209192"/>
            <a:ext cx="4114800" cy="4876178"/>
          </a:xfrm>
          <a:prstGeom prst="rect">
            <a:avLst/>
          </a:prstGeom>
        </p:spPr>
      </p:pic>
      <p:sp>
        <p:nvSpPr>
          <p:cNvPr id="4" name="Content Placeholder 3">
            <a:extLst>
              <a:ext uri="{FF2B5EF4-FFF2-40B4-BE49-F238E27FC236}">
                <a16:creationId xmlns:a16="http://schemas.microsoft.com/office/drawing/2014/main" id="{A8385DBC-F406-4342-82A2-9AF11CCEB7C6}"/>
              </a:ext>
            </a:extLst>
          </p:cNvPr>
          <p:cNvSpPr>
            <a:spLocks noGrp="1"/>
          </p:cNvSpPr>
          <p:nvPr>
            <p:ph sz="half" idx="2"/>
          </p:nvPr>
        </p:nvSpPr>
        <p:spPr>
          <a:xfrm>
            <a:off x="4629150" y="1041012"/>
            <a:ext cx="4114800" cy="5542668"/>
          </a:xfrm>
        </p:spPr>
        <p:txBody>
          <a:bodyPr>
            <a:normAutofit/>
          </a:bodyPr>
          <a:lstStyle/>
          <a:p>
            <a:r>
              <a:rPr lang="en-US" dirty="0"/>
              <a:t>Once the subsection of ‘</a:t>
            </a:r>
            <a:r>
              <a:rPr lang="en-US" dirty="0" err="1"/>
              <a:t>vudx</a:t>
            </a:r>
            <a:r>
              <a:rPr lang="en-US" dirty="0"/>
              <a:t>’ plots is completed successfully, the </a:t>
            </a:r>
            <a:r>
              <a:rPr lang="en-US" dirty="0" err="1"/>
              <a:t>sumRes.m</a:t>
            </a:r>
            <a:r>
              <a:rPr lang="en-US" dirty="0"/>
              <a:t> will be opened. </a:t>
            </a:r>
          </a:p>
          <a:p>
            <a:pPr lvl="1"/>
            <a:r>
              <a:rPr lang="en-US" dirty="0"/>
              <a:t>Replace titles of the section and subsection </a:t>
            </a:r>
          </a:p>
          <a:p>
            <a:pPr lvl="1"/>
            <a:r>
              <a:rPr lang="en-US" dirty="0"/>
              <a:t>Edit output options as needed</a:t>
            </a:r>
          </a:p>
          <a:p>
            <a:pPr lvl="2"/>
            <a:r>
              <a:rPr lang="en-US" dirty="0"/>
              <a:t>It may be appropriate to make 2 x 2 of sub-figures for the 4 regions</a:t>
            </a:r>
          </a:p>
          <a:p>
            <a:pPr lvl="2"/>
            <a:r>
              <a:rPr lang="en-US" dirty="0"/>
              <a:t>It is reasonable to set </a:t>
            </a:r>
            <a:r>
              <a:rPr lang="en-US" dirty="0" err="1"/>
              <a:t>O</a:t>
            </a:r>
            <a:r>
              <a:rPr lang="en-US" baseline="-25000" dirty="0" err="1"/>
              <a:t>max</a:t>
            </a:r>
            <a:r>
              <a:rPr lang="en-US" dirty="0"/>
              <a:t> at 100% </a:t>
            </a:r>
          </a:p>
          <a:p>
            <a:pPr lvl="2"/>
            <a:r>
              <a:rPr lang="en-US" dirty="0"/>
              <a:t>Always read the option tabs (bottom panel) carefully for the need for manual editions </a:t>
            </a:r>
          </a:p>
          <a:p>
            <a:pPr lvl="1"/>
            <a:r>
              <a:rPr lang="en-US" dirty="0"/>
              <a:t>Save it</a:t>
            </a:r>
          </a:p>
          <a:p>
            <a:r>
              <a:rPr lang="en-US" dirty="0"/>
              <a:t>Display the intended section and subsection titles in the sumRes module (3</a:t>
            </a:r>
            <a:r>
              <a:rPr lang="en-US" baseline="30000" dirty="0"/>
              <a:t>rd</a:t>
            </a:r>
            <a:r>
              <a:rPr lang="en-US" dirty="0"/>
              <a:t> panel)</a:t>
            </a:r>
          </a:p>
          <a:p>
            <a:pPr lvl="1"/>
            <a:r>
              <a:rPr lang="en-US" dirty="0"/>
              <a:t>Restart from selection of the section to display updated titles</a:t>
            </a:r>
          </a:p>
          <a:p>
            <a:pPr lvl="1"/>
            <a:r>
              <a:rPr lang="en-US" dirty="0"/>
              <a:t>Hit the ‘Perform’ GUI to generate the figure (bottom) </a:t>
            </a:r>
          </a:p>
          <a:p>
            <a:r>
              <a:rPr lang="en-US" dirty="0"/>
              <a:t>Post-hoc make-ups:</a:t>
            </a:r>
          </a:p>
          <a:p>
            <a:pPr lvl="1"/>
            <a:r>
              <a:rPr lang="en-US" dirty="0"/>
              <a:t>Enter make-ups in the </a:t>
            </a:r>
            <a:r>
              <a:rPr lang="en-US" dirty="0" err="1"/>
              <a:t>sumRes.m</a:t>
            </a:r>
            <a:r>
              <a:rPr lang="en-US" dirty="0"/>
              <a:t> file between ‘% suggested make-up lines:’ and ‘% end of added section’</a:t>
            </a:r>
          </a:p>
          <a:p>
            <a:pPr lvl="1"/>
            <a:r>
              <a:rPr lang="en-US" dirty="0"/>
              <a:t>Make use of the ‘make-up’ tab of the </a:t>
            </a:r>
            <a:r>
              <a:rPr lang="en-US" dirty="0" err="1"/>
              <a:t>disp.Res</a:t>
            </a:r>
            <a:r>
              <a:rPr lang="en-US" dirty="0"/>
              <a:t> module to display suggestions</a:t>
            </a:r>
          </a:p>
        </p:txBody>
      </p:sp>
      <p:sp>
        <p:nvSpPr>
          <p:cNvPr id="21" name="TextBox 20">
            <a:extLst>
              <a:ext uri="{FF2B5EF4-FFF2-40B4-BE49-F238E27FC236}">
                <a16:creationId xmlns:a16="http://schemas.microsoft.com/office/drawing/2014/main" id="{3F5A0FA4-5709-4329-BD4B-30FCA3611364}"/>
              </a:ext>
            </a:extLst>
          </p:cNvPr>
          <p:cNvSpPr txBox="1"/>
          <p:nvPr/>
        </p:nvSpPr>
        <p:spPr>
          <a:xfrm>
            <a:off x="318978" y="5823760"/>
            <a:ext cx="4524154" cy="738664"/>
          </a:xfrm>
          <a:prstGeom prst="rect">
            <a:avLst/>
          </a:prstGeom>
          <a:solidFill>
            <a:schemeClr val="bg1"/>
          </a:solidFill>
        </p:spPr>
        <p:txBody>
          <a:bodyPr wrap="square" rtlCol="0">
            <a:spAutoFit/>
          </a:bodyPr>
          <a:lstStyle/>
          <a:p>
            <a:r>
              <a:rPr lang="en-US" sz="1400" dirty="0"/>
              <a:t>Junhua, this the only study in which data failed align along the model prediction (dotted curves). I will replace this with other reasonable ones later</a:t>
            </a:r>
          </a:p>
        </p:txBody>
      </p:sp>
    </p:spTree>
    <p:extLst>
      <p:ext uri="{BB962C8B-B14F-4D97-AF65-F5344CB8AC3E}">
        <p14:creationId xmlns:p14="http://schemas.microsoft.com/office/powerpoint/2010/main" val="236712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EBB4-2819-E35E-C18F-44549C87153A}"/>
              </a:ext>
            </a:extLst>
          </p:cNvPr>
          <p:cNvSpPr>
            <a:spLocks noGrp="1"/>
          </p:cNvSpPr>
          <p:nvPr>
            <p:ph type="title"/>
          </p:nvPr>
        </p:nvSpPr>
        <p:spPr/>
        <p:txBody>
          <a:bodyPr/>
          <a:lstStyle/>
          <a:p>
            <a:r>
              <a:rPr lang="en-US" dirty="0"/>
              <a:t>Plots of Systematic Deviations</a:t>
            </a:r>
          </a:p>
        </p:txBody>
      </p:sp>
      <p:sp>
        <p:nvSpPr>
          <p:cNvPr id="3" name="Content Placeholder 2">
            <a:extLst>
              <a:ext uri="{FF2B5EF4-FFF2-40B4-BE49-F238E27FC236}">
                <a16:creationId xmlns:a16="http://schemas.microsoft.com/office/drawing/2014/main" id="{7348DFCC-DA9A-BF79-9BE6-3CA6D9FEE4F2}"/>
              </a:ext>
            </a:extLst>
          </p:cNvPr>
          <p:cNvSpPr>
            <a:spLocks noGrp="1"/>
          </p:cNvSpPr>
          <p:nvPr>
            <p:ph idx="1"/>
          </p:nvPr>
        </p:nvSpPr>
        <p:spPr/>
        <p:txBody>
          <a:bodyPr/>
          <a:lstStyle/>
          <a:p>
            <a:r>
              <a:rPr lang="en-US" dirty="0"/>
              <a:t>This result-summary function may be particularly useful for tracer evaluation</a:t>
            </a:r>
          </a:p>
          <a:p>
            <a:r>
              <a:rPr lang="en-US" dirty="0"/>
              <a:t>When movements of a tracer in regions of interest are governed by the blood-brain barrier and association to / dissociation from target molecules, the tracer may be useful only when:</a:t>
            </a:r>
          </a:p>
          <a:p>
            <a:pPr lvl="1"/>
            <a:r>
              <a:rPr lang="en-US" dirty="0"/>
              <a:t>Time activity-curves are fitted by a two-compartmental tissue model (TTCM) acceptably well, and </a:t>
            </a:r>
          </a:p>
          <a:p>
            <a:pPr lvl="1"/>
            <a:r>
              <a:rPr lang="en-US" dirty="0"/>
              <a:t>Plots of the plasma reference graphical analysis (PRGA; Logan et al., 1990) approach asymptotes</a:t>
            </a:r>
          </a:p>
          <a:p>
            <a:r>
              <a:rPr lang="en-US" dirty="0"/>
              <a:t>Currently, no solid criteria for above necessary conditions have been established</a:t>
            </a:r>
          </a:p>
          <a:p>
            <a:pPr lvl="1"/>
            <a:r>
              <a:rPr lang="en-US" dirty="0"/>
              <a:t>Empirically, the normalized systematic deviations, NSDs of regions (across subjects) fell within ±5% for ‘validated’ (in the literature) tracers (n &gt; 20; unpublished data from us)</a:t>
            </a:r>
          </a:p>
          <a:p>
            <a:pPr lvl="1"/>
            <a:r>
              <a:rPr lang="en-US" dirty="0"/>
              <a:t>NSDs may be useful for determination of t*, the start of asymptote for PRGA and other approaches</a:t>
            </a:r>
          </a:p>
          <a:p>
            <a:r>
              <a:rPr lang="en-US" dirty="0"/>
              <a:t>It is recommended to make use of NSDs to confirm published t* for PRGA and other approaches in users’ own data</a:t>
            </a:r>
          </a:p>
        </p:txBody>
      </p:sp>
    </p:spTree>
    <p:extLst>
      <p:ext uri="{BB962C8B-B14F-4D97-AF65-F5344CB8AC3E}">
        <p14:creationId xmlns:p14="http://schemas.microsoft.com/office/powerpoint/2010/main" val="33044280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E6DE8A-DD32-4D08-B018-31AF33B1DE08}"/>
              </a:ext>
            </a:extLst>
          </p:cNvPr>
          <p:cNvSpPr>
            <a:spLocks noGrp="1"/>
          </p:cNvSpPr>
          <p:nvPr>
            <p:ph type="body" idx="1"/>
          </p:nvPr>
        </p:nvSpPr>
        <p:spPr/>
        <p:txBody>
          <a:bodyPr/>
          <a:lstStyle/>
          <a:p>
            <a:r>
              <a:rPr lang="en-US" dirty="0"/>
              <a:t>MRTM2</a:t>
            </a:r>
          </a:p>
        </p:txBody>
      </p:sp>
      <p:pic>
        <p:nvPicPr>
          <p:cNvPr id="9" name="Content Placeholder 8">
            <a:extLst>
              <a:ext uri="{FF2B5EF4-FFF2-40B4-BE49-F238E27FC236}">
                <a16:creationId xmlns:a16="http://schemas.microsoft.com/office/drawing/2014/main" id="{72870D21-52A2-42E6-BD46-20D4ED73995E}"/>
              </a:ext>
            </a:extLst>
          </p:cNvPr>
          <p:cNvPicPr>
            <a:picLocks noGrp="1" noChangeAspect="1"/>
          </p:cNvPicPr>
          <p:nvPr>
            <p:ph sz="half" idx="2"/>
          </p:nvPr>
        </p:nvPicPr>
        <p:blipFill>
          <a:blip r:embed="rId2"/>
          <a:stretch>
            <a:fillRect/>
          </a:stretch>
        </p:blipFill>
        <p:spPr>
          <a:solidFill>
            <a:schemeClr val="bg1"/>
          </a:solidFill>
        </p:spPr>
      </p:pic>
      <p:sp>
        <p:nvSpPr>
          <p:cNvPr id="4" name="Text Placeholder 3">
            <a:extLst>
              <a:ext uri="{FF2B5EF4-FFF2-40B4-BE49-F238E27FC236}">
                <a16:creationId xmlns:a16="http://schemas.microsoft.com/office/drawing/2014/main" id="{33C55C7C-65B4-46BB-BD8F-38E0993A66F5}"/>
              </a:ext>
            </a:extLst>
          </p:cNvPr>
          <p:cNvSpPr>
            <a:spLocks noGrp="1"/>
          </p:cNvSpPr>
          <p:nvPr>
            <p:ph type="body" sz="quarter" idx="3"/>
          </p:nvPr>
        </p:nvSpPr>
        <p:spPr/>
        <p:txBody>
          <a:bodyPr/>
          <a:lstStyle/>
          <a:p>
            <a:r>
              <a:rPr lang="en-US" dirty="0"/>
              <a:t>RTGA</a:t>
            </a:r>
          </a:p>
        </p:txBody>
      </p:sp>
      <p:pic>
        <p:nvPicPr>
          <p:cNvPr id="11" name="Content Placeholder 10">
            <a:extLst>
              <a:ext uri="{FF2B5EF4-FFF2-40B4-BE49-F238E27FC236}">
                <a16:creationId xmlns:a16="http://schemas.microsoft.com/office/drawing/2014/main" id="{86C51D25-43BC-4150-9BE2-1CBE7498891A}"/>
              </a:ext>
            </a:extLst>
          </p:cNvPr>
          <p:cNvPicPr>
            <a:picLocks noGrp="1" noChangeAspect="1"/>
          </p:cNvPicPr>
          <p:nvPr>
            <p:ph sz="quarter" idx="4"/>
          </p:nvPr>
        </p:nvPicPr>
        <p:blipFill>
          <a:blip r:embed="rId3"/>
          <a:stretch>
            <a:fillRect/>
          </a:stretch>
        </p:blipFill>
        <p:spPr>
          <a:solidFill>
            <a:schemeClr val="bg1"/>
          </a:solidFill>
        </p:spPr>
      </p:pic>
      <p:sp>
        <p:nvSpPr>
          <p:cNvPr id="6" name="Title 5">
            <a:extLst>
              <a:ext uri="{FF2B5EF4-FFF2-40B4-BE49-F238E27FC236}">
                <a16:creationId xmlns:a16="http://schemas.microsoft.com/office/drawing/2014/main" id="{A01FE900-CF84-4589-9832-9C1CB79DD522}"/>
              </a:ext>
            </a:extLst>
          </p:cNvPr>
          <p:cNvSpPr>
            <a:spLocks noGrp="1"/>
          </p:cNvSpPr>
          <p:nvPr>
            <p:ph type="title"/>
          </p:nvPr>
        </p:nvSpPr>
        <p:spPr/>
        <p:txBody>
          <a:bodyPr/>
          <a:lstStyle/>
          <a:p>
            <a:r>
              <a:rPr lang="en-US" dirty="0"/>
              <a:t>Mean Normalized Deviations</a:t>
            </a:r>
          </a:p>
        </p:txBody>
      </p:sp>
      <p:sp>
        <p:nvSpPr>
          <p:cNvPr id="7" name="Text Placeholder 6">
            <a:extLst>
              <a:ext uri="{FF2B5EF4-FFF2-40B4-BE49-F238E27FC236}">
                <a16:creationId xmlns:a16="http://schemas.microsoft.com/office/drawing/2014/main" id="{4E1846CA-10B8-44F5-9D8B-905974D486EE}"/>
              </a:ext>
            </a:extLst>
          </p:cNvPr>
          <p:cNvSpPr>
            <a:spLocks noGrp="1"/>
          </p:cNvSpPr>
          <p:nvPr>
            <p:ph type="body" sz="quarter" idx="10"/>
          </p:nvPr>
        </p:nvSpPr>
        <p:spPr/>
        <p:txBody>
          <a:bodyPr/>
          <a:lstStyle/>
          <a:p>
            <a:r>
              <a:rPr lang="en-US" dirty="0"/>
              <a:t>Plots of observed and model-fitted TACs of one region by MRTM2 and PRGA.</a:t>
            </a:r>
          </a:p>
          <a:p>
            <a:r>
              <a:rPr lang="en-US" dirty="0"/>
              <a:t>NSDs are defined as the sum of measured less model-predicted TACs over mean observed TAC in individual regions (</a:t>
            </a:r>
            <a:r>
              <a:rPr lang="el-GR" dirty="0"/>
              <a:t>Σ</a:t>
            </a:r>
            <a:r>
              <a:rPr lang="en-US" dirty="0"/>
              <a:t> (</a:t>
            </a:r>
            <a:r>
              <a:rPr lang="en-US" dirty="0">
                <a:solidFill>
                  <a:srgbClr val="00B0F0"/>
                </a:solidFill>
              </a:rPr>
              <a:t>o</a:t>
            </a:r>
            <a:r>
              <a:rPr lang="en-US" dirty="0"/>
              <a:t> - </a:t>
            </a:r>
            <a:r>
              <a:rPr lang="en-US" dirty="0">
                <a:solidFill>
                  <a:srgbClr val="FF0000"/>
                </a:solidFill>
              </a:rPr>
              <a:t>-</a:t>
            </a:r>
            <a:r>
              <a:rPr lang="en-US" dirty="0"/>
              <a:t>) / mean </a:t>
            </a:r>
            <a:r>
              <a:rPr lang="en-US" dirty="0">
                <a:solidFill>
                  <a:srgbClr val="00B0F0"/>
                </a:solidFill>
              </a:rPr>
              <a:t>o</a:t>
            </a:r>
            <a:r>
              <a:rPr lang="en-US" dirty="0"/>
              <a:t>)</a:t>
            </a:r>
          </a:p>
          <a:p>
            <a:r>
              <a:rPr lang="en-US" dirty="0"/>
              <a:t>NSD is defined for a regions as the mean across subjects or scans.</a:t>
            </a:r>
          </a:p>
        </p:txBody>
      </p:sp>
    </p:spTree>
    <p:extLst>
      <p:ext uri="{BB962C8B-B14F-4D97-AF65-F5344CB8AC3E}">
        <p14:creationId xmlns:p14="http://schemas.microsoft.com/office/powerpoint/2010/main" val="32748491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5BFF-03CA-4567-B553-B506F9E03E72}"/>
              </a:ext>
            </a:extLst>
          </p:cNvPr>
          <p:cNvSpPr>
            <a:spLocks noGrp="1"/>
          </p:cNvSpPr>
          <p:nvPr>
            <p:ph type="title"/>
          </p:nvPr>
        </p:nvSpPr>
        <p:spPr/>
        <p:txBody>
          <a:bodyPr/>
          <a:lstStyle/>
          <a:p>
            <a:r>
              <a:rPr lang="en-US" dirty="0"/>
              <a:t>Procedures for NSD Plots</a:t>
            </a:r>
          </a:p>
        </p:txBody>
      </p:sp>
      <p:pic>
        <p:nvPicPr>
          <p:cNvPr id="5" name="Content Placeholder 4">
            <a:extLst>
              <a:ext uri="{FF2B5EF4-FFF2-40B4-BE49-F238E27FC236}">
                <a16:creationId xmlns:a16="http://schemas.microsoft.com/office/drawing/2014/main" id="{D99D3391-AA61-4EC9-82E4-4C3500176701}"/>
              </a:ext>
            </a:extLst>
          </p:cNvPr>
          <p:cNvPicPr>
            <a:picLocks noGrp="1" noChangeAspect="1"/>
          </p:cNvPicPr>
          <p:nvPr>
            <p:ph sz="half" idx="1"/>
          </p:nvPr>
        </p:nvPicPr>
        <p:blipFill>
          <a:blip r:embed="rId2"/>
          <a:stretch>
            <a:fillRect/>
          </a:stretch>
        </p:blipFill>
        <p:spPr>
          <a:xfrm>
            <a:off x="457200" y="1682633"/>
            <a:ext cx="4114800" cy="3929296"/>
          </a:xfrm>
          <a:prstGeom prst="rect">
            <a:avLst/>
          </a:prstGeom>
        </p:spPr>
      </p:pic>
      <p:sp>
        <p:nvSpPr>
          <p:cNvPr id="4" name="Content Placeholder 3">
            <a:extLst>
              <a:ext uri="{FF2B5EF4-FFF2-40B4-BE49-F238E27FC236}">
                <a16:creationId xmlns:a16="http://schemas.microsoft.com/office/drawing/2014/main" id="{4C1B819F-4667-46FE-B5D9-22C933C58504}"/>
              </a:ext>
            </a:extLst>
          </p:cNvPr>
          <p:cNvSpPr>
            <a:spLocks noGrp="1"/>
          </p:cNvSpPr>
          <p:nvPr>
            <p:ph sz="half" idx="2"/>
          </p:nvPr>
        </p:nvSpPr>
        <p:spPr>
          <a:xfrm>
            <a:off x="4629150" y="1041011"/>
            <a:ext cx="4114800" cy="5602857"/>
          </a:xfrm>
        </p:spPr>
        <p:txBody>
          <a:bodyPr/>
          <a:lstStyle/>
          <a:p>
            <a:r>
              <a:rPr lang="en-US" dirty="0"/>
              <a:t>Generally, users end up with many analysis approaches (not rate to exceed 100). </a:t>
            </a:r>
          </a:p>
          <a:p>
            <a:pPr lvl="1"/>
            <a:r>
              <a:rPr lang="en-US" dirty="0"/>
              <a:t>Thus, the search for an approach start with identification of categories</a:t>
            </a:r>
          </a:p>
          <a:p>
            <a:pPr lvl="2"/>
            <a:r>
              <a:rPr lang="en-US" dirty="0"/>
              <a:t>The first category is ‘VOI values from RTMs (This package)’ (and the only for this example)</a:t>
            </a:r>
          </a:p>
          <a:p>
            <a:pPr lvl="2"/>
            <a:r>
              <a:rPr lang="en-US" dirty="0"/>
              <a:t>‘VOI values from maps (This package) will be added to the list once the user generate functional volumes (a.k.a., functional maps)</a:t>
            </a:r>
          </a:p>
          <a:p>
            <a:pPr lvl="3"/>
            <a:r>
              <a:rPr lang="en-US" dirty="0"/>
              <a:t>Regional values of the variable of the map from the same VOIs</a:t>
            </a:r>
          </a:p>
          <a:p>
            <a:pPr lvl="2"/>
            <a:r>
              <a:rPr lang="en-US" dirty="0"/>
              <a:t>‘VOI values from RTMs (approach ID)’ will be added to the list once other MPE are done</a:t>
            </a:r>
          </a:p>
          <a:p>
            <a:pPr lvl="3"/>
            <a:r>
              <a:rPr lang="en-US" dirty="0"/>
              <a:t>In this example, this approach = with HMC; another approach = without HMC </a:t>
            </a:r>
          </a:p>
          <a:p>
            <a:pPr lvl="2"/>
            <a:r>
              <a:rPr lang="en-US" dirty="0"/>
              <a:t>‘VOI values from maps (approach ID)’ will be added when maps are generated for ‘other’ approaches.</a:t>
            </a:r>
          </a:p>
          <a:p>
            <a:pPr lvl="1"/>
            <a:r>
              <a:rPr lang="en-US" dirty="0"/>
              <a:t>Select intended approach from the list (middle left insert)</a:t>
            </a:r>
          </a:p>
          <a:p>
            <a:pPr lvl="1"/>
            <a:r>
              <a:rPr lang="en-US" dirty="0"/>
              <a:t>Select the variable to display (middle right)</a:t>
            </a:r>
          </a:p>
          <a:p>
            <a:pPr lvl="1"/>
            <a:r>
              <a:rPr lang="en-US" dirty="0"/>
              <a:t>Select the group, if applicable</a:t>
            </a:r>
          </a:p>
          <a:p>
            <a:pPr lvl="2"/>
            <a:r>
              <a:rPr lang="en-US" dirty="0"/>
              <a:t>Display the ‘done’ tab</a:t>
            </a:r>
          </a:p>
          <a:p>
            <a:pPr lvl="1"/>
            <a:r>
              <a:rPr lang="en-US" dirty="0"/>
              <a:t>Select applicable PET(s) </a:t>
            </a:r>
          </a:p>
          <a:p>
            <a:pPr lvl="2"/>
            <a:r>
              <a:rPr lang="en-US" dirty="0"/>
              <a:t>Light green GUIs: Set to perform (not by presence)</a:t>
            </a:r>
          </a:p>
          <a:p>
            <a:pPr lvl="2"/>
            <a:r>
              <a:rPr lang="en-US" dirty="0"/>
              <a:t>Darker green GUIs: Selected.</a:t>
            </a:r>
          </a:p>
        </p:txBody>
      </p:sp>
    </p:spTree>
    <p:extLst>
      <p:ext uri="{BB962C8B-B14F-4D97-AF65-F5344CB8AC3E}">
        <p14:creationId xmlns:p14="http://schemas.microsoft.com/office/powerpoint/2010/main" val="16736769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C0C1-90B7-4DC4-9C85-D35F13728E73}"/>
              </a:ext>
            </a:extLst>
          </p:cNvPr>
          <p:cNvSpPr>
            <a:spLocks noGrp="1"/>
          </p:cNvSpPr>
          <p:nvPr>
            <p:ph type="title"/>
          </p:nvPr>
        </p:nvSpPr>
        <p:spPr/>
        <p:txBody>
          <a:bodyPr/>
          <a:lstStyle/>
          <a:p>
            <a:r>
              <a:rPr lang="en-US" dirty="0"/>
              <a:t>Setting Other Parameters for NSD Plots</a:t>
            </a:r>
          </a:p>
        </p:txBody>
      </p:sp>
      <p:pic>
        <p:nvPicPr>
          <p:cNvPr id="5" name="Content Placeholder 4">
            <a:extLst>
              <a:ext uri="{FF2B5EF4-FFF2-40B4-BE49-F238E27FC236}">
                <a16:creationId xmlns:a16="http://schemas.microsoft.com/office/drawing/2014/main" id="{BFD2EF8E-EC6B-4A1D-8FD0-00B34D6E2BE6}"/>
              </a:ext>
            </a:extLst>
          </p:cNvPr>
          <p:cNvPicPr>
            <a:picLocks noGrp="1" noChangeAspect="1"/>
          </p:cNvPicPr>
          <p:nvPr>
            <p:ph sz="half" idx="1"/>
          </p:nvPr>
        </p:nvPicPr>
        <p:blipFill>
          <a:blip r:embed="rId2"/>
          <a:stretch>
            <a:fillRect/>
          </a:stretch>
        </p:blipFill>
        <p:spPr>
          <a:xfrm>
            <a:off x="457200" y="1149227"/>
            <a:ext cx="4114800" cy="4996108"/>
          </a:xfrm>
          <a:prstGeom prst="rect">
            <a:avLst/>
          </a:prstGeom>
        </p:spPr>
      </p:pic>
      <p:sp>
        <p:nvSpPr>
          <p:cNvPr id="4" name="Content Placeholder 3">
            <a:extLst>
              <a:ext uri="{FF2B5EF4-FFF2-40B4-BE49-F238E27FC236}">
                <a16:creationId xmlns:a16="http://schemas.microsoft.com/office/drawing/2014/main" id="{0FFD4EE4-73FF-4EF0-BF39-D24B27B39106}"/>
              </a:ext>
            </a:extLst>
          </p:cNvPr>
          <p:cNvSpPr>
            <a:spLocks noGrp="1"/>
          </p:cNvSpPr>
          <p:nvPr>
            <p:ph sz="half" idx="2"/>
          </p:nvPr>
        </p:nvSpPr>
        <p:spPr/>
        <p:txBody>
          <a:bodyPr/>
          <a:lstStyle/>
          <a:p>
            <a:r>
              <a:rPr lang="en-US" dirty="0"/>
              <a:t>Once output approaches are defined (background), define ..</a:t>
            </a:r>
          </a:p>
          <a:p>
            <a:r>
              <a:rPr lang="en-US" dirty="0"/>
              <a:t>VOIs to report:</a:t>
            </a:r>
          </a:p>
          <a:p>
            <a:pPr lvl="1"/>
            <a:r>
              <a:rPr lang="en-US" dirty="0"/>
              <a:t>Use VOI selector module: Report all checked VOIs on the module which may be convenient but hard to reproduce</a:t>
            </a:r>
          </a:p>
          <a:p>
            <a:pPr lvl="1"/>
            <a:r>
              <a:rPr lang="en-US" dirty="0"/>
              <a:t>Set a new VOI set: See the slide of ‘Setting a New VOI Set’</a:t>
            </a:r>
          </a:p>
          <a:p>
            <a:pPr lvl="2"/>
            <a:r>
              <a:rPr lang="en-US" dirty="0"/>
              <a:t>Make the name descriptive enough to remember</a:t>
            </a:r>
          </a:p>
          <a:p>
            <a:r>
              <a:rPr lang="en-US" dirty="0"/>
              <a:t>Set options</a:t>
            </a:r>
          </a:p>
          <a:p>
            <a:pPr lvl="1"/>
            <a:r>
              <a:rPr lang="en-US" dirty="0"/>
              <a:t>Display ‘done!’ tab when done</a:t>
            </a:r>
          </a:p>
          <a:p>
            <a:r>
              <a:rPr lang="en-US" dirty="0"/>
              <a:t>Specify where to insert specified set</a:t>
            </a:r>
          </a:p>
          <a:p>
            <a:pPr lvl="1"/>
            <a:r>
              <a:rPr lang="en-US" dirty="0"/>
              <a:t>Always relative to the section + subsection combination which is on display on the sumRes module</a:t>
            </a:r>
          </a:p>
          <a:p>
            <a:pPr lvl="1"/>
            <a:r>
              <a:rPr lang="en-US" dirty="0"/>
              <a:t>In this example, the section (S#1) and subsection (SS#1) titles were defined. So, it is appropriate to insert the output lines ‘at the bottom of </a:t>
            </a:r>
            <a:r>
              <a:rPr lang="en-US" dirty="0" err="1"/>
              <a:t>SS#x</a:t>
            </a:r>
            <a:r>
              <a:rPr lang="en-US" dirty="0"/>
              <a:t>’ (Selection #5)</a:t>
            </a:r>
          </a:p>
          <a:p>
            <a:r>
              <a:rPr lang="en-US" dirty="0"/>
              <a:t>The process is sort-of fool-proof.</a:t>
            </a:r>
          </a:p>
          <a:p>
            <a:pPr lvl="1"/>
            <a:r>
              <a:rPr lang="en-US" dirty="0"/>
              <a:t>GUIs with any insufficiency, if any will blink with pink. Visit the GUI and fix the issues. </a:t>
            </a:r>
          </a:p>
          <a:p>
            <a:endParaRPr lang="en-US" dirty="0"/>
          </a:p>
        </p:txBody>
      </p:sp>
    </p:spTree>
    <p:extLst>
      <p:ext uri="{BB962C8B-B14F-4D97-AF65-F5344CB8AC3E}">
        <p14:creationId xmlns:p14="http://schemas.microsoft.com/office/powerpoint/2010/main" val="7584595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46791</TotalTime>
  <Words>16014</Words>
  <Application>Microsoft Office PowerPoint</Application>
  <PresentationFormat>On-screen Show (4:3)</PresentationFormat>
  <Paragraphs>1156</Paragraphs>
  <Slides>107</Slides>
  <Notes>8</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Office Theme</vt:lpstr>
      <vt:lpstr>IDAE Users’ Manual The Integrative Data Analysis Environment for Brain PET</vt:lpstr>
      <vt:lpstr>Introduction to IDAE</vt:lpstr>
      <vt:lpstr>Analysis Flowchart</vt:lpstr>
      <vt:lpstr>Performing Analyses with IDAE</vt:lpstr>
      <vt:lpstr>Starting an IDAE Session</vt:lpstr>
      <vt:lpstr>Carrying on Analyses with IDAE</vt:lpstr>
      <vt:lpstr>Installation of IDAE</vt:lpstr>
      <vt:lpstr>Initial Set-up for IDAE (JM)</vt:lpstr>
      <vt:lpstr>Preparation of startup.m</vt:lpstr>
      <vt:lpstr>PowerPoint Presentation</vt:lpstr>
      <vt:lpstr>Construction of the Local Adaptor File</vt:lpstr>
      <vt:lpstr>Construction of the Local Adaptor File</vt:lpstr>
      <vt:lpstr>Setting the first project</vt:lpstr>
      <vt:lpstr>Setting Stage 1 Package for Projects </vt:lpstr>
      <vt:lpstr>Preparation Stage 1 Packages</vt:lpstr>
      <vt:lpstr>Completing Stage 1 Packages</vt:lpstr>
      <vt:lpstr>Outlines of ‘prepMPfsx’</vt:lpstr>
      <vt:lpstr>Generate scripts to run Freesurfer (FS)</vt:lpstr>
      <vt:lpstr>Define ACPC Points</vt:lpstr>
      <vt:lpstr>Defining ACPC Points</vt:lpstr>
      <vt:lpstr>review/approve gray matter segmentation of FS</vt:lpstr>
      <vt:lpstr>Review/Approve GM segmentation of Freesurfer</vt:lpstr>
      <vt:lpstr>To Make Interactions with IDAE Enjoyable</vt:lpstr>
      <vt:lpstr>IDAE4VOIs</vt:lpstr>
      <vt:lpstr>IDAE4VOIs: ‘Set VOIs for this project’</vt:lpstr>
      <vt:lpstr>Define/Refine VOIs</vt:lpstr>
      <vt:lpstr>Convenient Option Processes for VOIs</vt:lpstr>
      <vt:lpstr>IDAE4PET: Mean Cortex TACs</vt:lpstr>
      <vt:lpstr>Correction of Potential Scan Problems</vt:lpstr>
      <vt:lpstr>PowerPoint Presentation</vt:lpstr>
      <vt:lpstr>IDAE4PET: Coregistration QC</vt:lpstr>
      <vt:lpstr>Preparation of Stage 2 Packages</vt:lpstr>
      <vt:lpstr>Setting VOI Sets</vt:lpstr>
      <vt:lpstr>Adding Unlisted VOIs</vt:lpstr>
      <vt:lpstr>Setting Options for TAC2MPE: 1</vt:lpstr>
      <vt:lpstr>Specify Start/End Times for Frame Averaging</vt:lpstr>
      <vt:lpstr>Setting Options for TAC2MPE: 2</vt:lpstr>
      <vt:lpstr>Starting Stage-2 Packages</vt:lpstr>
      <vt:lpstr>Starting Stage-2 Packages</vt:lpstr>
      <vt:lpstr>Managing Stage-2 Packages</vt:lpstr>
      <vt:lpstr>Carrying on with TAC2MPE  (a.k.a., Stage-2 Packages)</vt:lpstr>
      <vt:lpstr>Automatic Processes of TAC2MPE with HMC</vt:lpstr>
      <vt:lpstr>TAC2MPE with HMC</vt:lpstr>
      <vt:lpstr>TAC2MPE without HMC</vt:lpstr>
      <vt:lpstr>Coregistration QC @IDAE4TACs</vt:lpstr>
      <vt:lpstr>Review/Approve Regional TACs</vt:lpstr>
      <vt:lpstr>Using VOI Selector Module</vt:lpstr>
      <vt:lpstr>When TACs Are Not Generated</vt:lpstr>
      <vt:lpstr>Optional Processes of IDAE4TACs</vt:lpstr>
      <vt:lpstr>QC of Spatial Normalization @IDAE4SN</vt:lpstr>
      <vt:lpstr>To Set / Perform RTMs</vt:lpstr>
      <vt:lpstr>Setting RTMs: Overview</vt:lpstr>
      <vt:lpstr>RTMs: Quick Guide</vt:lpstr>
      <vt:lpstr>Setting MRTM2: First cycle</vt:lpstr>
      <vt:lpstr>Setting RTGA: First Cycle</vt:lpstr>
      <vt:lpstr>Setting MRTM2: Second Cycle</vt:lpstr>
      <vt:lpstr>Setting RTGA: Second Cycle</vt:lpstr>
      <vt:lpstr>Further on the 2nd Cycle: 1</vt:lpstr>
      <vt:lpstr>Further on the 2nd Cycle: 2</vt:lpstr>
      <vt:lpstr>Perform / Review RTMs</vt:lpstr>
      <vt:lpstr>Display / Plot RTM Results</vt:lpstr>
      <vt:lpstr>Example of Observed and Fitted TACs: MRTM2</vt:lpstr>
      <vt:lpstr>Revise / Review RTM Approaches</vt:lpstr>
      <vt:lpstr>To Prepare Plasma and HPLC Data</vt:lpstr>
      <vt:lpstr>Preparation of Plasma &amp; HPLC files</vt:lpstr>
      <vt:lpstr>Site-Specific Operations: Plasma</vt:lpstr>
      <vt:lpstr>Site-Specific Operations: HPLC</vt:lpstr>
      <vt:lpstr>Correct for Radioactive Metabolites: 1</vt:lpstr>
      <vt:lpstr>Correct for Radioactive Metabolites: 2</vt:lpstr>
      <vt:lpstr>To Set / Perform PIMs</vt:lpstr>
      <vt:lpstr>Setting PIMs: Overview</vt:lpstr>
      <vt:lpstr>PIMs: Quick Guide</vt:lpstr>
      <vt:lpstr>Setting PIMs: General Points</vt:lpstr>
      <vt:lpstr>When to Employ TTCM4 Family</vt:lpstr>
      <vt:lpstr>Setting OTCM: First Cycle</vt:lpstr>
      <vt:lpstr>Setting TTCM4 and TTCMC4</vt:lpstr>
      <vt:lpstr>Setting PRGA, MA1, and BPITp </vt:lpstr>
      <vt:lpstr>Performing PIMs</vt:lpstr>
      <vt:lpstr>Display / Plot PIM Results</vt:lpstr>
      <vt:lpstr>Example Fitting Plots: TTCM</vt:lpstr>
      <vt:lpstr>Revise / Review PIM Approaches</vt:lpstr>
      <vt:lpstr>Result Summary</vt:lpstr>
      <vt:lpstr>Introduction</vt:lpstr>
      <vt:lpstr>First sumRes Cycle</vt:lpstr>
      <vt:lpstr>Before Setting Outputs</vt:lpstr>
      <vt:lpstr>Selecting Variables to Report: XY Plots</vt:lpstr>
      <vt:lpstr>Setting Remaining Parameters: XY Plots</vt:lpstr>
      <vt:lpstr>Setting a New VOI Set</vt:lpstr>
      <vt:lpstr>Generation of XY Plots</vt:lpstr>
      <vt:lpstr>Preparation for Histograms</vt:lpstr>
      <vt:lpstr>Generation of Histograms</vt:lpstr>
      <vt:lpstr>Example Histograms</vt:lpstr>
      <vt:lpstr>Example Box Plots</vt:lpstr>
      <vt:lpstr>Plots of data vs. user-defined x</vt:lpstr>
      <vt:lpstr>Generation of ‘vudx’ Plots</vt:lpstr>
      <vt:lpstr>Plots of Systematic Deviations</vt:lpstr>
      <vt:lpstr>Mean Normalized Deviations</vt:lpstr>
      <vt:lpstr>Procedures for NSD Plots</vt:lpstr>
      <vt:lpstr>Setting Other Parameters for NSD Plots</vt:lpstr>
      <vt:lpstr>Command Lines in sumRes.m</vt:lpstr>
      <vt:lpstr>Example Plots of NSDs</vt:lpstr>
      <vt:lpstr>Example NSDs: OTCM vs. TTCM</vt:lpstr>
      <vt:lpstr>Example NSDs: PRGA for t*</vt:lpstr>
      <vt:lpstr>Want to Use IDAE?</vt:lpstr>
      <vt:lpstr>Up to here for now</vt:lpstr>
      <vt:lpstr>PowerPoint Presentation</vt:lpstr>
      <vt:lpstr>PowerPoint Presentation</vt:lpstr>
    </vt:vector>
  </TitlesOfParts>
  <Company>Johns Hopkins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Hiroto Kuwabara</dc:creator>
  <cp:lastModifiedBy>Hiroto Kuwabara</cp:lastModifiedBy>
  <cp:revision>165</cp:revision>
  <cp:lastPrinted>2020-12-17T14:08:48Z</cp:lastPrinted>
  <dcterms:created xsi:type="dcterms:W3CDTF">2015-06-09T13:18:32Z</dcterms:created>
  <dcterms:modified xsi:type="dcterms:W3CDTF">2022-05-12T16:26:35Z</dcterms:modified>
</cp:coreProperties>
</file>